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0" r:id="rId6"/>
    <p:sldId id="311" r:id="rId7"/>
    <p:sldId id="312" r:id="rId8"/>
    <p:sldId id="313" r:id="rId9"/>
    <p:sldId id="314" r:id="rId10"/>
    <p:sldId id="315" r:id="rId11"/>
    <p:sldId id="316" r:id="rId12"/>
    <p:sldId id="317" r:id="rId13"/>
    <p:sldId id="318" r:id="rId14"/>
    <p:sldId id="319" r:id="rId15"/>
    <p:sldId id="320" r:id="rId16"/>
    <p:sldId id="3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EF4BFA-12B7-41FB-8D26-A57ADE4A14D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A583BA9A-77D8-4027-9D29-D91D608E3F8F}">
      <dgm:prSet/>
      <dgm:spPr/>
      <dgm:t>
        <a:bodyPr/>
        <a:lstStyle/>
        <a:p>
          <a:r>
            <a:rPr lang="en-AU" dirty="0"/>
            <a:t>I have chosen to use a voting classifier as my final model because of its unbiased nature. (Hard Voting)</a:t>
          </a:r>
          <a:endParaRPr lang="en-US" dirty="0"/>
        </a:p>
      </dgm:t>
    </dgm:pt>
    <dgm:pt modelId="{A73F10A4-5D9B-47A2-AEE7-167EBC3CDDA7}" type="parTrans" cxnId="{92C6C2F4-2369-47EF-94E1-FDCD887D08C2}">
      <dgm:prSet/>
      <dgm:spPr/>
      <dgm:t>
        <a:bodyPr/>
        <a:lstStyle/>
        <a:p>
          <a:endParaRPr lang="en-US"/>
        </a:p>
      </dgm:t>
    </dgm:pt>
    <dgm:pt modelId="{F47C3DDA-AD86-4F8D-BE06-E061D9FD69D1}" type="sibTrans" cxnId="{92C6C2F4-2369-47EF-94E1-FDCD887D08C2}">
      <dgm:prSet/>
      <dgm:spPr/>
      <dgm:t>
        <a:bodyPr/>
        <a:lstStyle/>
        <a:p>
          <a:endParaRPr lang="en-US"/>
        </a:p>
      </dgm:t>
    </dgm:pt>
    <dgm:pt modelId="{B16BCD80-FF9F-4A34-98F4-69CEEE8A291B}">
      <dgm:prSet/>
      <dgm:spPr/>
      <dgm:t>
        <a:bodyPr/>
        <a:lstStyle/>
        <a:p>
          <a:r>
            <a:rPr lang="en-AU" dirty="0"/>
            <a:t>By combining 3 different type of estimator models, we are maximizing on the strengths of each individual estimator model. We are also ensuring that the final prediction is more robust and accurate.</a:t>
          </a:r>
          <a:endParaRPr lang="en-US" dirty="0"/>
        </a:p>
      </dgm:t>
    </dgm:pt>
    <dgm:pt modelId="{AFB7D6C9-C038-47D1-9730-CAC6936498A5}" type="parTrans" cxnId="{B23FA241-C241-4ADC-9B1D-4EEF59B2C5E4}">
      <dgm:prSet/>
      <dgm:spPr/>
      <dgm:t>
        <a:bodyPr/>
        <a:lstStyle/>
        <a:p>
          <a:endParaRPr lang="en-US"/>
        </a:p>
      </dgm:t>
    </dgm:pt>
    <dgm:pt modelId="{EC162831-D811-4DE5-9A47-E7D561CFF98D}" type="sibTrans" cxnId="{B23FA241-C241-4ADC-9B1D-4EEF59B2C5E4}">
      <dgm:prSet/>
      <dgm:spPr/>
      <dgm:t>
        <a:bodyPr/>
        <a:lstStyle/>
        <a:p>
          <a:endParaRPr lang="en-US"/>
        </a:p>
      </dgm:t>
    </dgm:pt>
    <dgm:pt modelId="{49D9A591-0D76-49BB-B797-CC26F60A2348}">
      <dgm:prSet/>
      <dgm:spPr/>
      <dgm:t>
        <a:bodyPr/>
        <a:lstStyle/>
        <a:p>
          <a:r>
            <a:rPr lang="en-AU" dirty="0"/>
            <a:t>I fitted the </a:t>
          </a:r>
          <a:r>
            <a:rPr lang="en-AU" dirty="0" err="1"/>
            <a:t>hypertuned</a:t>
          </a:r>
          <a:r>
            <a:rPr lang="en-AU" dirty="0"/>
            <a:t> estimator models to the voting classifier and ran the model a 100 times to check that the model has strong predictive powers.</a:t>
          </a:r>
        </a:p>
        <a:p>
          <a:endParaRPr lang="en-US" dirty="0"/>
        </a:p>
      </dgm:t>
    </dgm:pt>
    <dgm:pt modelId="{E72C4C0C-F21C-42C4-ABED-081AA9F08D4D}" type="parTrans" cxnId="{FDCADDFB-DE5F-4AD2-9389-70BB22965270}">
      <dgm:prSet/>
      <dgm:spPr/>
      <dgm:t>
        <a:bodyPr/>
        <a:lstStyle/>
        <a:p>
          <a:endParaRPr lang="en-US"/>
        </a:p>
      </dgm:t>
    </dgm:pt>
    <dgm:pt modelId="{AA71030C-011F-43F3-BB5B-ED72FF5D00F9}" type="sibTrans" cxnId="{FDCADDFB-DE5F-4AD2-9389-70BB22965270}">
      <dgm:prSet/>
      <dgm:spPr/>
      <dgm:t>
        <a:bodyPr/>
        <a:lstStyle/>
        <a:p>
          <a:endParaRPr lang="en-US"/>
        </a:p>
      </dgm:t>
    </dgm:pt>
    <dgm:pt modelId="{8D8D0110-20A5-4676-9E88-ACBB36BB705F}" type="pres">
      <dgm:prSet presAssocID="{EDEF4BFA-12B7-41FB-8D26-A57ADE4A14DC}" presName="vert0" presStyleCnt="0">
        <dgm:presLayoutVars>
          <dgm:dir/>
          <dgm:animOne val="branch"/>
          <dgm:animLvl val="lvl"/>
        </dgm:presLayoutVars>
      </dgm:prSet>
      <dgm:spPr/>
    </dgm:pt>
    <dgm:pt modelId="{2D317106-D6B7-4C28-8AED-E0985F46414B}" type="pres">
      <dgm:prSet presAssocID="{A583BA9A-77D8-4027-9D29-D91D608E3F8F}" presName="thickLine" presStyleLbl="alignNode1" presStyleIdx="0" presStyleCnt="3"/>
      <dgm:spPr/>
    </dgm:pt>
    <dgm:pt modelId="{8D6A9B32-312C-42C5-9985-5E96D0CA84B2}" type="pres">
      <dgm:prSet presAssocID="{A583BA9A-77D8-4027-9D29-D91D608E3F8F}" presName="horz1" presStyleCnt="0"/>
      <dgm:spPr/>
    </dgm:pt>
    <dgm:pt modelId="{FECFD216-5CB7-4DC7-8EB1-3798448F54FF}" type="pres">
      <dgm:prSet presAssocID="{A583BA9A-77D8-4027-9D29-D91D608E3F8F}" presName="tx1" presStyleLbl="revTx" presStyleIdx="0" presStyleCnt="3"/>
      <dgm:spPr/>
    </dgm:pt>
    <dgm:pt modelId="{120257CA-830B-487D-8325-2AA233C82D84}" type="pres">
      <dgm:prSet presAssocID="{A583BA9A-77D8-4027-9D29-D91D608E3F8F}" presName="vert1" presStyleCnt="0"/>
      <dgm:spPr/>
    </dgm:pt>
    <dgm:pt modelId="{14C15991-05FF-43A8-BAAC-DF6A52B4DEA8}" type="pres">
      <dgm:prSet presAssocID="{B16BCD80-FF9F-4A34-98F4-69CEEE8A291B}" presName="thickLine" presStyleLbl="alignNode1" presStyleIdx="1" presStyleCnt="3"/>
      <dgm:spPr/>
    </dgm:pt>
    <dgm:pt modelId="{0772DBD3-4C07-429C-9BDD-61A25F3EC720}" type="pres">
      <dgm:prSet presAssocID="{B16BCD80-FF9F-4A34-98F4-69CEEE8A291B}" presName="horz1" presStyleCnt="0"/>
      <dgm:spPr/>
    </dgm:pt>
    <dgm:pt modelId="{E4C0D723-9B23-489B-8F6A-37954069CF78}" type="pres">
      <dgm:prSet presAssocID="{B16BCD80-FF9F-4A34-98F4-69CEEE8A291B}" presName="tx1" presStyleLbl="revTx" presStyleIdx="1" presStyleCnt="3"/>
      <dgm:spPr/>
    </dgm:pt>
    <dgm:pt modelId="{71EA4358-48E1-4081-820C-372696012664}" type="pres">
      <dgm:prSet presAssocID="{B16BCD80-FF9F-4A34-98F4-69CEEE8A291B}" presName="vert1" presStyleCnt="0"/>
      <dgm:spPr/>
    </dgm:pt>
    <dgm:pt modelId="{BA042B39-FD8F-47FC-87AC-F95651083902}" type="pres">
      <dgm:prSet presAssocID="{49D9A591-0D76-49BB-B797-CC26F60A2348}" presName="thickLine" presStyleLbl="alignNode1" presStyleIdx="2" presStyleCnt="3"/>
      <dgm:spPr/>
    </dgm:pt>
    <dgm:pt modelId="{C3A2B393-EEE2-40F3-A5FB-0D29AD6D6FCA}" type="pres">
      <dgm:prSet presAssocID="{49D9A591-0D76-49BB-B797-CC26F60A2348}" presName="horz1" presStyleCnt="0"/>
      <dgm:spPr/>
    </dgm:pt>
    <dgm:pt modelId="{ECEA311A-8B3B-43B2-A718-F3DEED183D56}" type="pres">
      <dgm:prSet presAssocID="{49D9A591-0D76-49BB-B797-CC26F60A2348}" presName="tx1" presStyleLbl="revTx" presStyleIdx="2" presStyleCnt="3"/>
      <dgm:spPr/>
    </dgm:pt>
    <dgm:pt modelId="{03CA3B36-B84C-418B-B073-2014E1FE6B42}" type="pres">
      <dgm:prSet presAssocID="{49D9A591-0D76-49BB-B797-CC26F60A2348}" presName="vert1" presStyleCnt="0"/>
      <dgm:spPr/>
    </dgm:pt>
  </dgm:ptLst>
  <dgm:cxnLst>
    <dgm:cxn modelId="{B23FA241-C241-4ADC-9B1D-4EEF59B2C5E4}" srcId="{EDEF4BFA-12B7-41FB-8D26-A57ADE4A14DC}" destId="{B16BCD80-FF9F-4A34-98F4-69CEEE8A291B}" srcOrd="1" destOrd="0" parTransId="{AFB7D6C9-C038-47D1-9730-CAC6936498A5}" sibTransId="{EC162831-D811-4DE5-9A47-E7D561CFF98D}"/>
    <dgm:cxn modelId="{702EC467-4635-4C1D-96F6-780C9053F6F4}" type="presOf" srcId="{49D9A591-0D76-49BB-B797-CC26F60A2348}" destId="{ECEA311A-8B3B-43B2-A718-F3DEED183D56}" srcOrd="0" destOrd="0" presId="urn:microsoft.com/office/officeart/2008/layout/LinedList"/>
    <dgm:cxn modelId="{00C3ECA7-70DB-49C3-9FFB-6B7DAB0759EA}" type="presOf" srcId="{EDEF4BFA-12B7-41FB-8D26-A57ADE4A14DC}" destId="{8D8D0110-20A5-4676-9E88-ACBB36BB705F}" srcOrd="0" destOrd="0" presId="urn:microsoft.com/office/officeart/2008/layout/LinedList"/>
    <dgm:cxn modelId="{FBAAFBBD-9103-41DC-8940-6EB0546F3DD6}" type="presOf" srcId="{A583BA9A-77D8-4027-9D29-D91D608E3F8F}" destId="{FECFD216-5CB7-4DC7-8EB1-3798448F54FF}" srcOrd="0" destOrd="0" presId="urn:microsoft.com/office/officeart/2008/layout/LinedList"/>
    <dgm:cxn modelId="{92C6C2F4-2369-47EF-94E1-FDCD887D08C2}" srcId="{EDEF4BFA-12B7-41FB-8D26-A57ADE4A14DC}" destId="{A583BA9A-77D8-4027-9D29-D91D608E3F8F}" srcOrd="0" destOrd="0" parTransId="{A73F10A4-5D9B-47A2-AEE7-167EBC3CDDA7}" sibTransId="{F47C3DDA-AD86-4F8D-BE06-E061D9FD69D1}"/>
    <dgm:cxn modelId="{E9DEF3F4-4C24-4EB0-BED2-5F44B94367D4}" type="presOf" srcId="{B16BCD80-FF9F-4A34-98F4-69CEEE8A291B}" destId="{E4C0D723-9B23-489B-8F6A-37954069CF78}" srcOrd="0" destOrd="0" presId="urn:microsoft.com/office/officeart/2008/layout/LinedList"/>
    <dgm:cxn modelId="{FDCADDFB-DE5F-4AD2-9389-70BB22965270}" srcId="{EDEF4BFA-12B7-41FB-8D26-A57ADE4A14DC}" destId="{49D9A591-0D76-49BB-B797-CC26F60A2348}" srcOrd="2" destOrd="0" parTransId="{E72C4C0C-F21C-42C4-ABED-081AA9F08D4D}" sibTransId="{AA71030C-011F-43F3-BB5B-ED72FF5D00F9}"/>
    <dgm:cxn modelId="{504E54A2-688F-4508-A31A-1AFD32B6F514}" type="presParOf" srcId="{8D8D0110-20A5-4676-9E88-ACBB36BB705F}" destId="{2D317106-D6B7-4C28-8AED-E0985F46414B}" srcOrd="0" destOrd="0" presId="urn:microsoft.com/office/officeart/2008/layout/LinedList"/>
    <dgm:cxn modelId="{35402AE9-B8E1-412E-BD08-57898D6F7E30}" type="presParOf" srcId="{8D8D0110-20A5-4676-9E88-ACBB36BB705F}" destId="{8D6A9B32-312C-42C5-9985-5E96D0CA84B2}" srcOrd="1" destOrd="0" presId="urn:microsoft.com/office/officeart/2008/layout/LinedList"/>
    <dgm:cxn modelId="{39BF5BA7-47C6-4CFC-8E30-7178E935FF69}" type="presParOf" srcId="{8D6A9B32-312C-42C5-9985-5E96D0CA84B2}" destId="{FECFD216-5CB7-4DC7-8EB1-3798448F54FF}" srcOrd="0" destOrd="0" presId="urn:microsoft.com/office/officeart/2008/layout/LinedList"/>
    <dgm:cxn modelId="{36EF5DAF-8FEC-4A82-BBEE-79348E9C2C36}" type="presParOf" srcId="{8D6A9B32-312C-42C5-9985-5E96D0CA84B2}" destId="{120257CA-830B-487D-8325-2AA233C82D84}" srcOrd="1" destOrd="0" presId="urn:microsoft.com/office/officeart/2008/layout/LinedList"/>
    <dgm:cxn modelId="{573FAA5C-5A1D-4E99-9946-18982B460951}" type="presParOf" srcId="{8D8D0110-20A5-4676-9E88-ACBB36BB705F}" destId="{14C15991-05FF-43A8-BAAC-DF6A52B4DEA8}" srcOrd="2" destOrd="0" presId="urn:microsoft.com/office/officeart/2008/layout/LinedList"/>
    <dgm:cxn modelId="{7AA9A1BF-9E0D-4B22-90B3-2BFE229C0D0E}" type="presParOf" srcId="{8D8D0110-20A5-4676-9E88-ACBB36BB705F}" destId="{0772DBD3-4C07-429C-9BDD-61A25F3EC720}" srcOrd="3" destOrd="0" presId="urn:microsoft.com/office/officeart/2008/layout/LinedList"/>
    <dgm:cxn modelId="{69080A93-F338-4923-ABD2-84DFA6D9F59A}" type="presParOf" srcId="{0772DBD3-4C07-429C-9BDD-61A25F3EC720}" destId="{E4C0D723-9B23-489B-8F6A-37954069CF78}" srcOrd="0" destOrd="0" presId="urn:microsoft.com/office/officeart/2008/layout/LinedList"/>
    <dgm:cxn modelId="{087A7342-8D62-4E2C-A68F-FAF2FDEA4614}" type="presParOf" srcId="{0772DBD3-4C07-429C-9BDD-61A25F3EC720}" destId="{71EA4358-48E1-4081-820C-372696012664}" srcOrd="1" destOrd="0" presId="urn:microsoft.com/office/officeart/2008/layout/LinedList"/>
    <dgm:cxn modelId="{7799C259-2961-4E6F-8417-C5A7E141FA1C}" type="presParOf" srcId="{8D8D0110-20A5-4676-9E88-ACBB36BB705F}" destId="{BA042B39-FD8F-47FC-87AC-F95651083902}" srcOrd="4" destOrd="0" presId="urn:microsoft.com/office/officeart/2008/layout/LinedList"/>
    <dgm:cxn modelId="{C4B2F831-063B-4EE8-9649-F9EBBF3F79C5}" type="presParOf" srcId="{8D8D0110-20A5-4676-9E88-ACBB36BB705F}" destId="{C3A2B393-EEE2-40F3-A5FB-0D29AD6D6FCA}" srcOrd="5" destOrd="0" presId="urn:microsoft.com/office/officeart/2008/layout/LinedList"/>
    <dgm:cxn modelId="{7C183A97-BA0B-4E65-B90A-A5791F471AE0}" type="presParOf" srcId="{C3A2B393-EEE2-40F3-A5FB-0D29AD6D6FCA}" destId="{ECEA311A-8B3B-43B2-A718-F3DEED183D56}" srcOrd="0" destOrd="0" presId="urn:microsoft.com/office/officeart/2008/layout/LinedList"/>
    <dgm:cxn modelId="{E4ADD733-1B10-4DAF-9DC4-C80C18B83B6F}" type="presParOf" srcId="{C3A2B393-EEE2-40F3-A5FB-0D29AD6D6FCA}" destId="{03CA3B36-B84C-418B-B073-2014E1FE6B4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F4BFA-12B7-41FB-8D26-A57ADE4A14D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A583BA9A-77D8-4027-9D29-D91D608E3F8F}">
      <dgm:prSet/>
      <dgm:spPr/>
      <dgm:t>
        <a:bodyPr/>
        <a:lstStyle/>
        <a:p>
          <a:r>
            <a:rPr lang="en-US" dirty="0"/>
            <a:t>By combining 3 different machine learning techniques into 1 ensemble model, we were able to generate predictions that are more accurate.</a:t>
          </a:r>
        </a:p>
      </dgm:t>
    </dgm:pt>
    <dgm:pt modelId="{A73F10A4-5D9B-47A2-AEE7-167EBC3CDDA7}" type="parTrans" cxnId="{92C6C2F4-2369-47EF-94E1-FDCD887D08C2}">
      <dgm:prSet/>
      <dgm:spPr/>
      <dgm:t>
        <a:bodyPr/>
        <a:lstStyle/>
        <a:p>
          <a:endParaRPr lang="en-US"/>
        </a:p>
      </dgm:t>
    </dgm:pt>
    <dgm:pt modelId="{F47C3DDA-AD86-4F8D-BE06-E061D9FD69D1}" type="sibTrans" cxnId="{92C6C2F4-2369-47EF-94E1-FDCD887D08C2}">
      <dgm:prSet/>
      <dgm:spPr/>
      <dgm:t>
        <a:bodyPr/>
        <a:lstStyle/>
        <a:p>
          <a:endParaRPr lang="en-US"/>
        </a:p>
      </dgm:t>
    </dgm:pt>
    <dgm:pt modelId="{B16BCD80-FF9F-4A34-98F4-69CEEE8A291B}">
      <dgm:prSet/>
      <dgm:spPr/>
      <dgm:t>
        <a:bodyPr/>
        <a:lstStyle/>
        <a:p>
          <a:r>
            <a:rPr lang="en-AU" dirty="0"/>
            <a:t>There are limitations to this experimentation as the sample size of 299 was quite small, we will need to test the same model on a larger sample for further learnings.</a:t>
          </a:r>
          <a:endParaRPr lang="en-US" dirty="0"/>
        </a:p>
      </dgm:t>
    </dgm:pt>
    <dgm:pt modelId="{AFB7D6C9-C038-47D1-9730-CAC6936498A5}" type="parTrans" cxnId="{B23FA241-C241-4ADC-9B1D-4EEF59B2C5E4}">
      <dgm:prSet/>
      <dgm:spPr/>
      <dgm:t>
        <a:bodyPr/>
        <a:lstStyle/>
        <a:p>
          <a:endParaRPr lang="en-US"/>
        </a:p>
      </dgm:t>
    </dgm:pt>
    <dgm:pt modelId="{EC162831-D811-4DE5-9A47-E7D561CFF98D}" type="sibTrans" cxnId="{B23FA241-C241-4ADC-9B1D-4EEF59B2C5E4}">
      <dgm:prSet/>
      <dgm:spPr/>
      <dgm:t>
        <a:bodyPr/>
        <a:lstStyle/>
        <a:p>
          <a:endParaRPr lang="en-US"/>
        </a:p>
      </dgm:t>
    </dgm:pt>
    <dgm:pt modelId="{49D9A591-0D76-49BB-B797-CC26F60A2348}">
      <dgm:prSet/>
      <dgm:spPr/>
      <dgm:t>
        <a:bodyPr/>
        <a:lstStyle/>
        <a:p>
          <a:r>
            <a:rPr lang="en-AU" dirty="0"/>
            <a:t>Applying </a:t>
          </a:r>
          <a:r>
            <a:rPr lang="en-AU" dirty="0" err="1"/>
            <a:t>smoting</a:t>
          </a:r>
          <a:r>
            <a:rPr lang="en-AU" dirty="0"/>
            <a:t> techniques did not improve the performance of the models further, meaning specifying class-weight = balanced did the trick.</a:t>
          </a:r>
        </a:p>
        <a:p>
          <a:endParaRPr lang="en-US" dirty="0"/>
        </a:p>
      </dgm:t>
    </dgm:pt>
    <dgm:pt modelId="{E72C4C0C-F21C-42C4-ABED-081AA9F08D4D}" type="parTrans" cxnId="{FDCADDFB-DE5F-4AD2-9389-70BB22965270}">
      <dgm:prSet/>
      <dgm:spPr/>
      <dgm:t>
        <a:bodyPr/>
        <a:lstStyle/>
        <a:p>
          <a:endParaRPr lang="en-US"/>
        </a:p>
      </dgm:t>
    </dgm:pt>
    <dgm:pt modelId="{AA71030C-011F-43F3-BB5B-ED72FF5D00F9}" type="sibTrans" cxnId="{FDCADDFB-DE5F-4AD2-9389-70BB22965270}">
      <dgm:prSet/>
      <dgm:spPr/>
      <dgm:t>
        <a:bodyPr/>
        <a:lstStyle/>
        <a:p>
          <a:endParaRPr lang="en-US"/>
        </a:p>
      </dgm:t>
    </dgm:pt>
    <dgm:pt modelId="{8D8D0110-20A5-4676-9E88-ACBB36BB705F}" type="pres">
      <dgm:prSet presAssocID="{EDEF4BFA-12B7-41FB-8D26-A57ADE4A14DC}" presName="vert0" presStyleCnt="0">
        <dgm:presLayoutVars>
          <dgm:dir/>
          <dgm:animOne val="branch"/>
          <dgm:animLvl val="lvl"/>
        </dgm:presLayoutVars>
      </dgm:prSet>
      <dgm:spPr/>
    </dgm:pt>
    <dgm:pt modelId="{2D317106-D6B7-4C28-8AED-E0985F46414B}" type="pres">
      <dgm:prSet presAssocID="{A583BA9A-77D8-4027-9D29-D91D608E3F8F}" presName="thickLine" presStyleLbl="alignNode1" presStyleIdx="0" presStyleCnt="3"/>
      <dgm:spPr/>
    </dgm:pt>
    <dgm:pt modelId="{8D6A9B32-312C-42C5-9985-5E96D0CA84B2}" type="pres">
      <dgm:prSet presAssocID="{A583BA9A-77D8-4027-9D29-D91D608E3F8F}" presName="horz1" presStyleCnt="0"/>
      <dgm:spPr/>
    </dgm:pt>
    <dgm:pt modelId="{FECFD216-5CB7-4DC7-8EB1-3798448F54FF}" type="pres">
      <dgm:prSet presAssocID="{A583BA9A-77D8-4027-9D29-D91D608E3F8F}" presName="tx1" presStyleLbl="revTx" presStyleIdx="0" presStyleCnt="3"/>
      <dgm:spPr/>
    </dgm:pt>
    <dgm:pt modelId="{120257CA-830B-487D-8325-2AA233C82D84}" type="pres">
      <dgm:prSet presAssocID="{A583BA9A-77D8-4027-9D29-D91D608E3F8F}" presName="vert1" presStyleCnt="0"/>
      <dgm:spPr/>
    </dgm:pt>
    <dgm:pt modelId="{14C15991-05FF-43A8-BAAC-DF6A52B4DEA8}" type="pres">
      <dgm:prSet presAssocID="{B16BCD80-FF9F-4A34-98F4-69CEEE8A291B}" presName="thickLine" presStyleLbl="alignNode1" presStyleIdx="1" presStyleCnt="3"/>
      <dgm:spPr/>
    </dgm:pt>
    <dgm:pt modelId="{0772DBD3-4C07-429C-9BDD-61A25F3EC720}" type="pres">
      <dgm:prSet presAssocID="{B16BCD80-FF9F-4A34-98F4-69CEEE8A291B}" presName="horz1" presStyleCnt="0"/>
      <dgm:spPr/>
    </dgm:pt>
    <dgm:pt modelId="{E4C0D723-9B23-489B-8F6A-37954069CF78}" type="pres">
      <dgm:prSet presAssocID="{B16BCD80-FF9F-4A34-98F4-69CEEE8A291B}" presName="tx1" presStyleLbl="revTx" presStyleIdx="1" presStyleCnt="3"/>
      <dgm:spPr/>
    </dgm:pt>
    <dgm:pt modelId="{71EA4358-48E1-4081-820C-372696012664}" type="pres">
      <dgm:prSet presAssocID="{B16BCD80-FF9F-4A34-98F4-69CEEE8A291B}" presName="vert1" presStyleCnt="0"/>
      <dgm:spPr/>
    </dgm:pt>
    <dgm:pt modelId="{BA042B39-FD8F-47FC-87AC-F95651083902}" type="pres">
      <dgm:prSet presAssocID="{49D9A591-0D76-49BB-B797-CC26F60A2348}" presName="thickLine" presStyleLbl="alignNode1" presStyleIdx="2" presStyleCnt="3"/>
      <dgm:spPr/>
    </dgm:pt>
    <dgm:pt modelId="{C3A2B393-EEE2-40F3-A5FB-0D29AD6D6FCA}" type="pres">
      <dgm:prSet presAssocID="{49D9A591-0D76-49BB-B797-CC26F60A2348}" presName="horz1" presStyleCnt="0"/>
      <dgm:spPr/>
    </dgm:pt>
    <dgm:pt modelId="{ECEA311A-8B3B-43B2-A718-F3DEED183D56}" type="pres">
      <dgm:prSet presAssocID="{49D9A591-0D76-49BB-B797-CC26F60A2348}" presName="tx1" presStyleLbl="revTx" presStyleIdx="2" presStyleCnt="3"/>
      <dgm:spPr/>
    </dgm:pt>
    <dgm:pt modelId="{03CA3B36-B84C-418B-B073-2014E1FE6B42}" type="pres">
      <dgm:prSet presAssocID="{49D9A591-0D76-49BB-B797-CC26F60A2348}" presName="vert1" presStyleCnt="0"/>
      <dgm:spPr/>
    </dgm:pt>
  </dgm:ptLst>
  <dgm:cxnLst>
    <dgm:cxn modelId="{B23FA241-C241-4ADC-9B1D-4EEF59B2C5E4}" srcId="{EDEF4BFA-12B7-41FB-8D26-A57ADE4A14DC}" destId="{B16BCD80-FF9F-4A34-98F4-69CEEE8A291B}" srcOrd="1" destOrd="0" parTransId="{AFB7D6C9-C038-47D1-9730-CAC6936498A5}" sibTransId="{EC162831-D811-4DE5-9A47-E7D561CFF98D}"/>
    <dgm:cxn modelId="{702EC467-4635-4C1D-96F6-780C9053F6F4}" type="presOf" srcId="{49D9A591-0D76-49BB-B797-CC26F60A2348}" destId="{ECEA311A-8B3B-43B2-A718-F3DEED183D56}" srcOrd="0" destOrd="0" presId="urn:microsoft.com/office/officeart/2008/layout/LinedList"/>
    <dgm:cxn modelId="{00C3ECA7-70DB-49C3-9FFB-6B7DAB0759EA}" type="presOf" srcId="{EDEF4BFA-12B7-41FB-8D26-A57ADE4A14DC}" destId="{8D8D0110-20A5-4676-9E88-ACBB36BB705F}" srcOrd="0" destOrd="0" presId="urn:microsoft.com/office/officeart/2008/layout/LinedList"/>
    <dgm:cxn modelId="{FBAAFBBD-9103-41DC-8940-6EB0546F3DD6}" type="presOf" srcId="{A583BA9A-77D8-4027-9D29-D91D608E3F8F}" destId="{FECFD216-5CB7-4DC7-8EB1-3798448F54FF}" srcOrd="0" destOrd="0" presId="urn:microsoft.com/office/officeart/2008/layout/LinedList"/>
    <dgm:cxn modelId="{92C6C2F4-2369-47EF-94E1-FDCD887D08C2}" srcId="{EDEF4BFA-12B7-41FB-8D26-A57ADE4A14DC}" destId="{A583BA9A-77D8-4027-9D29-D91D608E3F8F}" srcOrd="0" destOrd="0" parTransId="{A73F10A4-5D9B-47A2-AEE7-167EBC3CDDA7}" sibTransId="{F47C3DDA-AD86-4F8D-BE06-E061D9FD69D1}"/>
    <dgm:cxn modelId="{E9DEF3F4-4C24-4EB0-BED2-5F44B94367D4}" type="presOf" srcId="{B16BCD80-FF9F-4A34-98F4-69CEEE8A291B}" destId="{E4C0D723-9B23-489B-8F6A-37954069CF78}" srcOrd="0" destOrd="0" presId="urn:microsoft.com/office/officeart/2008/layout/LinedList"/>
    <dgm:cxn modelId="{FDCADDFB-DE5F-4AD2-9389-70BB22965270}" srcId="{EDEF4BFA-12B7-41FB-8D26-A57ADE4A14DC}" destId="{49D9A591-0D76-49BB-B797-CC26F60A2348}" srcOrd="2" destOrd="0" parTransId="{E72C4C0C-F21C-42C4-ABED-081AA9F08D4D}" sibTransId="{AA71030C-011F-43F3-BB5B-ED72FF5D00F9}"/>
    <dgm:cxn modelId="{504E54A2-688F-4508-A31A-1AFD32B6F514}" type="presParOf" srcId="{8D8D0110-20A5-4676-9E88-ACBB36BB705F}" destId="{2D317106-D6B7-4C28-8AED-E0985F46414B}" srcOrd="0" destOrd="0" presId="urn:microsoft.com/office/officeart/2008/layout/LinedList"/>
    <dgm:cxn modelId="{35402AE9-B8E1-412E-BD08-57898D6F7E30}" type="presParOf" srcId="{8D8D0110-20A5-4676-9E88-ACBB36BB705F}" destId="{8D6A9B32-312C-42C5-9985-5E96D0CA84B2}" srcOrd="1" destOrd="0" presId="urn:microsoft.com/office/officeart/2008/layout/LinedList"/>
    <dgm:cxn modelId="{39BF5BA7-47C6-4CFC-8E30-7178E935FF69}" type="presParOf" srcId="{8D6A9B32-312C-42C5-9985-5E96D0CA84B2}" destId="{FECFD216-5CB7-4DC7-8EB1-3798448F54FF}" srcOrd="0" destOrd="0" presId="urn:microsoft.com/office/officeart/2008/layout/LinedList"/>
    <dgm:cxn modelId="{36EF5DAF-8FEC-4A82-BBEE-79348E9C2C36}" type="presParOf" srcId="{8D6A9B32-312C-42C5-9985-5E96D0CA84B2}" destId="{120257CA-830B-487D-8325-2AA233C82D84}" srcOrd="1" destOrd="0" presId="urn:microsoft.com/office/officeart/2008/layout/LinedList"/>
    <dgm:cxn modelId="{573FAA5C-5A1D-4E99-9946-18982B460951}" type="presParOf" srcId="{8D8D0110-20A5-4676-9E88-ACBB36BB705F}" destId="{14C15991-05FF-43A8-BAAC-DF6A52B4DEA8}" srcOrd="2" destOrd="0" presId="urn:microsoft.com/office/officeart/2008/layout/LinedList"/>
    <dgm:cxn modelId="{7AA9A1BF-9E0D-4B22-90B3-2BFE229C0D0E}" type="presParOf" srcId="{8D8D0110-20A5-4676-9E88-ACBB36BB705F}" destId="{0772DBD3-4C07-429C-9BDD-61A25F3EC720}" srcOrd="3" destOrd="0" presId="urn:microsoft.com/office/officeart/2008/layout/LinedList"/>
    <dgm:cxn modelId="{69080A93-F338-4923-ABD2-84DFA6D9F59A}" type="presParOf" srcId="{0772DBD3-4C07-429C-9BDD-61A25F3EC720}" destId="{E4C0D723-9B23-489B-8F6A-37954069CF78}" srcOrd="0" destOrd="0" presId="urn:microsoft.com/office/officeart/2008/layout/LinedList"/>
    <dgm:cxn modelId="{087A7342-8D62-4E2C-A68F-FAF2FDEA4614}" type="presParOf" srcId="{0772DBD3-4C07-429C-9BDD-61A25F3EC720}" destId="{71EA4358-48E1-4081-820C-372696012664}" srcOrd="1" destOrd="0" presId="urn:microsoft.com/office/officeart/2008/layout/LinedList"/>
    <dgm:cxn modelId="{7799C259-2961-4E6F-8417-C5A7E141FA1C}" type="presParOf" srcId="{8D8D0110-20A5-4676-9E88-ACBB36BB705F}" destId="{BA042B39-FD8F-47FC-87AC-F95651083902}" srcOrd="4" destOrd="0" presId="urn:microsoft.com/office/officeart/2008/layout/LinedList"/>
    <dgm:cxn modelId="{C4B2F831-063B-4EE8-9649-F9EBBF3F79C5}" type="presParOf" srcId="{8D8D0110-20A5-4676-9E88-ACBB36BB705F}" destId="{C3A2B393-EEE2-40F3-A5FB-0D29AD6D6FCA}" srcOrd="5" destOrd="0" presId="urn:microsoft.com/office/officeart/2008/layout/LinedList"/>
    <dgm:cxn modelId="{7C183A97-BA0B-4E65-B90A-A5791F471AE0}" type="presParOf" srcId="{C3A2B393-EEE2-40F3-A5FB-0D29AD6D6FCA}" destId="{ECEA311A-8B3B-43B2-A718-F3DEED183D56}" srcOrd="0" destOrd="0" presId="urn:microsoft.com/office/officeart/2008/layout/LinedList"/>
    <dgm:cxn modelId="{E4ADD733-1B10-4DAF-9DC4-C80C18B83B6F}" type="presParOf" srcId="{C3A2B393-EEE2-40F3-A5FB-0D29AD6D6FCA}" destId="{03CA3B36-B84C-418B-B073-2014E1FE6B4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17106-D6B7-4C28-8AED-E0985F46414B}">
      <dsp:nvSpPr>
        <dsp:cNvPr id="0" name=""/>
        <dsp:cNvSpPr/>
      </dsp:nvSpPr>
      <dsp:spPr>
        <a:xfrm>
          <a:off x="0" y="2758"/>
          <a:ext cx="679767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FD216-5CB7-4DC7-8EB1-3798448F54FF}">
      <dsp:nvSpPr>
        <dsp:cNvPr id="0" name=""/>
        <dsp:cNvSpPr/>
      </dsp:nvSpPr>
      <dsp:spPr>
        <a:xfrm>
          <a:off x="0" y="275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AU" sz="2400" kern="1200" dirty="0"/>
            <a:t>I have chosen to use a voting classifier as my final model because of its unbiased nature. (Hard Voting)</a:t>
          </a:r>
          <a:endParaRPr lang="en-US" sz="2400" kern="1200" dirty="0"/>
        </a:p>
      </dsp:txBody>
      <dsp:txXfrm>
        <a:off x="0" y="2758"/>
        <a:ext cx="6797675" cy="1881464"/>
      </dsp:txXfrm>
    </dsp:sp>
    <dsp:sp modelId="{14C15991-05FF-43A8-BAAC-DF6A52B4DEA8}">
      <dsp:nvSpPr>
        <dsp:cNvPr id="0" name=""/>
        <dsp:cNvSpPr/>
      </dsp:nvSpPr>
      <dsp:spPr>
        <a:xfrm>
          <a:off x="0" y="1884223"/>
          <a:ext cx="679767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C0D723-9B23-489B-8F6A-37954069CF78}">
      <dsp:nvSpPr>
        <dsp:cNvPr id="0" name=""/>
        <dsp:cNvSpPr/>
      </dsp:nvSpPr>
      <dsp:spPr>
        <a:xfrm>
          <a:off x="0" y="1884223"/>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AU" sz="2400" kern="1200" dirty="0"/>
            <a:t>By combining 3 different type of estimator models, we are maximizing on the strengths of each individual estimator model. We are also ensuring that the final prediction is more robust and accurate.</a:t>
          </a:r>
          <a:endParaRPr lang="en-US" sz="2400" kern="1200" dirty="0"/>
        </a:p>
      </dsp:txBody>
      <dsp:txXfrm>
        <a:off x="0" y="1884223"/>
        <a:ext cx="6797675" cy="1881464"/>
      </dsp:txXfrm>
    </dsp:sp>
    <dsp:sp modelId="{BA042B39-FD8F-47FC-87AC-F95651083902}">
      <dsp:nvSpPr>
        <dsp:cNvPr id="0" name=""/>
        <dsp:cNvSpPr/>
      </dsp:nvSpPr>
      <dsp:spPr>
        <a:xfrm>
          <a:off x="0" y="3765688"/>
          <a:ext cx="679767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A311A-8B3B-43B2-A718-F3DEED183D56}">
      <dsp:nvSpPr>
        <dsp:cNvPr id="0" name=""/>
        <dsp:cNvSpPr/>
      </dsp:nvSpPr>
      <dsp:spPr>
        <a:xfrm>
          <a:off x="0" y="376568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AU" sz="2400" kern="1200" dirty="0"/>
            <a:t>I fitted the </a:t>
          </a:r>
          <a:r>
            <a:rPr lang="en-AU" sz="2400" kern="1200" dirty="0" err="1"/>
            <a:t>hypertuned</a:t>
          </a:r>
          <a:r>
            <a:rPr lang="en-AU" sz="2400" kern="1200" dirty="0"/>
            <a:t> estimator models to the voting classifier and ran the model a 100 times to check that the model has strong predictive powers.</a:t>
          </a:r>
        </a:p>
        <a:p>
          <a:pPr marL="0" lvl="0" indent="0" algn="l" defTabSz="1066800">
            <a:lnSpc>
              <a:spcPct val="90000"/>
            </a:lnSpc>
            <a:spcBef>
              <a:spcPct val="0"/>
            </a:spcBef>
            <a:spcAft>
              <a:spcPct val="35000"/>
            </a:spcAft>
            <a:buNone/>
          </a:pPr>
          <a:endParaRPr lang="en-US" sz="2400" kern="1200" dirty="0"/>
        </a:p>
      </dsp:txBody>
      <dsp:txXfrm>
        <a:off x="0" y="3765688"/>
        <a:ext cx="6797675" cy="1881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17106-D6B7-4C28-8AED-E0985F46414B}">
      <dsp:nvSpPr>
        <dsp:cNvPr id="0" name=""/>
        <dsp:cNvSpPr/>
      </dsp:nvSpPr>
      <dsp:spPr>
        <a:xfrm>
          <a:off x="0" y="2758"/>
          <a:ext cx="679767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FD216-5CB7-4DC7-8EB1-3798448F54FF}">
      <dsp:nvSpPr>
        <dsp:cNvPr id="0" name=""/>
        <dsp:cNvSpPr/>
      </dsp:nvSpPr>
      <dsp:spPr>
        <a:xfrm>
          <a:off x="0" y="275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By combining 3 different machine learning techniques into 1 ensemble model, we were able to generate predictions that are more accurate.</a:t>
          </a:r>
        </a:p>
      </dsp:txBody>
      <dsp:txXfrm>
        <a:off x="0" y="2758"/>
        <a:ext cx="6797675" cy="1881464"/>
      </dsp:txXfrm>
    </dsp:sp>
    <dsp:sp modelId="{14C15991-05FF-43A8-BAAC-DF6A52B4DEA8}">
      <dsp:nvSpPr>
        <dsp:cNvPr id="0" name=""/>
        <dsp:cNvSpPr/>
      </dsp:nvSpPr>
      <dsp:spPr>
        <a:xfrm>
          <a:off x="0" y="1884223"/>
          <a:ext cx="679767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C0D723-9B23-489B-8F6A-37954069CF78}">
      <dsp:nvSpPr>
        <dsp:cNvPr id="0" name=""/>
        <dsp:cNvSpPr/>
      </dsp:nvSpPr>
      <dsp:spPr>
        <a:xfrm>
          <a:off x="0" y="1884223"/>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AU" sz="2500" kern="1200" dirty="0"/>
            <a:t>There are limitations to this experimentation as the sample size of 299 was quite small, we will need to test the same model on a larger sample for further learnings.</a:t>
          </a:r>
          <a:endParaRPr lang="en-US" sz="2500" kern="1200" dirty="0"/>
        </a:p>
      </dsp:txBody>
      <dsp:txXfrm>
        <a:off x="0" y="1884223"/>
        <a:ext cx="6797675" cy="1881464"/>
      </dsp:txXfrm>
    </dsp:sp>
    <dsp:sp modelId="{BA042B39-FD8F-47FC-87AC-F95651083902}">
      <dsp:nvSpPr>
        <dsp:cNvPr id="0" name=""/>
        <dsp:cNvSpPr/>
      </dsp:nvSpPr>
      <dsp:spPr>
        <a:xfrm>
          <a:off x="0" y="3765688"/>
          <a:ext cx="679767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A311A-8B3B-43B2-A718-F3DEED183D56}">
      <dsp:nvSpPr>
        <dsp:cNvPr id="0" name=""/>
        <dsp:cNvSpPr/>
      </dsp:nvSpPr>
      <dsp:spPr>
        <a:xfrm>
          <a:off x="0" y="376568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AU" sz="2500" kern="1200" dirty="0"/>
            <a:t>Applying </a:t>
          </a:r>
          <a:r>
            <a:rPr lang="en-AU" sz="2500" kern="1200" dirty="0" err="1"/>
            <a:t>smoting</a:t>
          </a:r>
          <a:r>
            <a:rPr lang="en-AU" sz="2500" kern="1200" dirty="0"/>
            <a:t> techniques did not improve the performance of the models further, meaning specifying class-weight = balanced did the trick.</a:t>
          </a:r>
        </a:p>
        <a:p>
          <a:pPr marL="0" lvl="0" indent="0" algn="l" defTabSz="1111250">
            <a:lnSpc>
              <a:spcPct val="90000"/>
            </a:lnSpc>
            <a:spcBef>
              <a:spcPct val="0"/>
            </a:spcBef>
            <a:spcAft>
              <a:spcPct val="35000"/>
            </a:spcAft>
            <a:buNone/>
          </a:pPr>
          <a:endParaRPr lang="en-US" sz="2500" kern="1200" dirty="0"/>
        </a:p>
      </dsp:txBody>
      <dsp:txXfrm>
        <a:off x="0" y="3765688"/>
        <a:ext cx="6797675" cy="18814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10/11/2021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hemeOverride" Target="../theme/themeOverride2.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3">
            <a:extLst>
              <a:ext uri="{FF2B5EF4-FFF2-40B4-BE49-F238E27FC236}">
                <a16:creationId xmlns:a16="http://schemas.microsoft.com/office/drawing/2014/main" id="{2779F603-B669-4AD6-82F9-E09F7616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1097280" y="758952"/>
            <a:ext cx="5536780" cy="3566160"/>
          </a:xfrm>
        </p:spPr>
        <p:txBody>
          <a:bodyPr>
            <a:normAutofit/>
          </a:bodyPr>
          <a:lstStyle/>
          <a:p>
            <a:r>
              <a:rPr lang="en-US" sz="3800"/>
              <a:t>SIT720 Machine Learning Project</a:t>
            </a:r>
            <a:br>
              <a:rPr lang="en-US" sz="3800"/>
            </a:br>
            <a:br>
              <a:rPr lang="en-US" sz="3800"/>
            </a:br>
            <a:r>
              <a:rPr lang="en-US" sz="3800"/>
              <a:t>Predicting Heart Failure Patient Survival </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1100050" y="4645152"/>
            <a:ext cx="5534009" cy="1143000"/>
          </a:xfrm>
        </p:spPr>
        <p:txBody>
          <a:bodyPr>
            <a:normAutofit/>
          </a:bodyPr>
          <a:lstStyle/>
          <a:p>
            <a:r>
              <a:rPr lang="en-US"/>
              <a:t>Mirna Arivalagan</a:t>
            </a:r>
          </a:p>
        </p:txBody>
      </p:sp>
      <p:cxnSp>
        <p:nvCxnSpPr>
          <p:cNvPr id="41" name="Straight Connector 35">
            <a:extLst>
              <a:ext uri="{FF2B5EF4-FFF2-40B4-BE49-F238E27FC236}">
                <a16:creationId xmlns:a16="http://schemas.microsoft.com/office/drawing/2014/main" id="{7ABFD994-C2DC-4E7D-9411-C7FF7813E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7660" y="4485132"/>
            <a:ext cx="5486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7749448" y="620720"/>
            <a:ext cx="3433676" cy="5086933"/>
          </a:xfrm>
          <a:prstGeom prst="rect">
            <a:avLst/>
          </a:prstGeom>
        </p:spPr>
      </p:pic>
      <p:sp>
        <p:nvSpPr>
          <p:cNvPr id="42" name="Rectangle 37">
            <a:extLst>
              <a:ext uri="{FF2B5EF4-FFF2-40B4-BE49-F238E27FC236}">
                <a16:creationId xmlns:a16="http://schemas.microsoft.com/office/drawing/2014/main" id="{596FA172-921E-4C46-94E3-3FC0695A7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Audio 11">
            <a:hlinkClick r:id="" action="ppaction://media"/>
            <a:extLst>
              <a:ext uri="{FF2B5EF4-FFF2-40B4-BE49-F238E27FC236}">
                <a16:creationId xmlns:a16="http://schemas.microsoft.com/office/drawing/2014/main" id="{A6805B88-454D-4FA8-A757-1F2B66443FB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12747309"/>
      </p:ext>
    </p:extLst>
  </p:cSld>
  <p:clrMapOvr>
    <a:masterClrMapping/>
  </p:clrMapOvr>
  <mc:AlternateContent xmlns:mc="http://schemas.openxmlformats.org/markup-compatibility/2006" xmlns:p14="http://schemas.microsoft.com/office/powerpoint/2010/main">
    <mc:Choice Requires="p14">
      <p:transition spd="slow" p14:dur="2000" advTm="9274"/>
    </mc:Choice>
    <mc:Fallback xmlns="">
      <p:transition spd="slow" advTm="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6" name="Rectangle 5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D927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098176D-4F4F-4387-AA5E-30310A2CDC31}"/>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3400" dirty="0">
                <a:solidFill>
                  <a:srgbClr val="FFFFFF"/>
                </a:solidFill>
              </a:rPr>
              <a:t>Accuracy % </a:t>
            </a:r>
          </a:p>
        </p:txBody>
      </p:sp>
      <p:cxnSp>
        <p:nvCxnSpPr>
          <p:cNvPr id="57" name="Straight Connector 5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B47594-735E-4412-9FD4-04E8CC6717C7}"/>
              </a:ext>
            </a:extLst>
          </p:cNvPr>
          <p:cNvSpPr txBox="1"/>
          <p:nvPr/>
        </p:nvSpPr>
        <p:spPr>
          <a:xfrm>
            <a:off x="571752" y="2799654"/>
            <a:ext cx="3005462" cy="3189665"/>
          </a:xfrm>
          <a:prstGeom prst="rect">
            <a:avLst/>
          </a:prstGeom>
        </p:spPr>
        <p:txBody>
          <a:bodyPr vert="horz" lIns="0" tIns="45720" rIns="0" bIns="45720" rtlCol="0">
            <a:normAutofit/>
          </a:bodyPr>
          <a:lstStyle/>
          <a:p>
            <a:pPr marL="285750" indent="-285750">
              <a:lnSpc>
                <a:spcPct val="90000"/>
              </a:lnSpc>
              <a:spcAft>
                <a:spcPts val="600"/>
              </a:spcAft>
              <a:buFont typeface="Calibri" panose="020F0502020204030204" pitchFamily="34" charset="0"/>
              <a:buChar char="•"/>
            </a:pPr>
            <a:r>
              <a:rPr lang="en-US" sz="1500" dirty="0">
                <a:solidFill>
                  <a:srgbClr val="FFFFFF"/>
                </a:solidFill>
              </a:rPr>
              <a:t>The voting classifier outperformed all individual estimators and the 2 logistic regression models by the researcher.</a:t>
            </a:r>
          </a:p>
          <a:p>
            <a:pPr marL="285750" indent="-285750">
              <a:lnSpc>
                <a:spcPct val="90000"/>
              </a:lnSpc>
              <a:spcAft>
                <a:spcPts val="600"/>
              </a:spcAft>
              <a:buFont typeface="Calibri" panose="020F0502020204030204" pitchFamily="34" charset="0"/>
              <a:buChar char="•"/>
            </a:pPr>
            <a:r>
              <a:rPr lang="en-US" sz="1500" dirty="0">
                <a:solidFill>
                  <a:srgbClr val="FFFFFF"/>
                </a:solidFill>
              </a:rPr>
              <a:t>Scored 84.6% for this metric. </a:t>
            </a:r>
          </a:p>
          <a:p>
            <a:pPr marL="285750" indent="-285750">
              <a:lnSpc>
                <a:spcPct val="90000"/>
              </a:lnSpc>
              <a:spcAft>
                <a:spcPts val="600"/>
              </a:spcAft>
              <a:buFont typeface="Calibri" panose="020F0502020204030204" pitchFamily="34" charset="0"/>
              <a:buChar char="•"/>
            </a:pPr>
            <a:r>
              <a:rPr lang="en-US" sz="1500" dirty="0">
                <a:solidFill>
                  <a:srgbClr val="FFFFFF"/>
                </a:solidFill>
              </a:rPr>
              <a:t>Even though we scored high for this metric, it isn’t the best one to use when evaluating imbalanced dataset models.</a:t>
            </a:r>
          </a:p>
        </p:txBody>
      </p:sp>
      <p:pic>
        <p:nvPicPr>
          <p:cNvPr id="11" name="Picture 10" descr="Chart, bar chart&#10;&#10;Description automatically generated">
            <a:extLst>
              <a:ext uri="{FF2B5EF4-FFF2-40B4-BE49-F238E27FC236}">
                <a16:creationId xmlns:a16="http://schemas.microsoft.com/office/drawing/2014/main" id="{F2E21D18-8221-473D-81E0-0844A8DFB614}"/>
              </a:ext>
            </a:extLst>
          </p:cNvPr>
          <p:cNvPicPr>
            <a:picLocks noChangeAspect="1"/>
          </p:cNvPicPr>
          <p:nvPr/>
        </p:nvPicPr>
        <p:blipFill>
          <a:blip r:embed="rId4"/>
          <a:stretch>
            <a:fillRect/>
          </a:stretch>
        </p:blipFill>
        <p:spPr>
          <a:xfrm>
            <a:off x="4455807" y="995158"/>
            <a:ext cx="7340321" cy="3608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Audio 4">
            <a:hlinkClick r:id="" action="ppaction://media"/>
            <a:extLst>
              <a:ext uri="{FF2B5EF4-FFF2-40B4-BE49-F238E27FC236}">
                <a16:creationId xmlns:a16="http://schemas.microsoft.com/office/drawing/2014/main" id="{1A5A0071-3588-4507-BE6E-88C07A7733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137990"/>
      </p:ext>
    </p:extLst>
  </p:cSld>
  <p:clrMapOvr>
    <a:masterClrMapping/>
  </p:clrMapOvr>
  <mc:AlternateContent xmlns:mc="http://schemas.openxmlformats.org/markup-compatibility/2006" xmlns:p14="http://schemas.microsoft.com/office/powerpoint/2010/main">
    <mc:Choice Requires="p14">
      <p:transition spd="slow" p14:dur="2000" advTm="23462"/>
    </mc:Choice>
    <mc:Fallback xmlns="">
      <p:transition spd="slow" advTm="23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6" name="Rectangle 5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D927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098176D-4F4F-4387-AA5E-30310A2CDC31}"/>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3400" dirty="0">
                <a:solidFill>
                  <a:srgbClr val="FFFFFF"/>
                </a:solidFill>
              </a:rPr>
              <a:t>True Positive % </a:t>
            </a:r>
          </a:p>
        </p:txBody>
      </p:sp>
      <p:cxnSp>
        <p:nvCxnSpPr>
          <p:cNvPr id="57" name="Straight Connector 5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B47594-735E-4412-9FD4-04E8CC6717C7}"/>
              </a:ext>
            </a:extLst>
          </p:cNvPr>
          <p:cNvSpPr txBox="1"/>
          <p:nvPr/>
        </p:nvSpPr>
        <p:spPr>
          <a:xfrm>
            <a:off x="571752" y="2799654"/>
            <a:ext cx="3005462" cy="3189665"/>
          </a:xfrm>
          <a:prstGeom prst="rect">
            <a:avLst/>
          </a:prstGeom>
        </p:spPr>
        <p:txBody>
          <a:bodyPr vert="horz" lIns="0" tIns="45720" rIns="0" bIns="45720" rtlCol="0">
            <a:normAutofit/>
          </a:bodyPr>
          <a:lstStyle/>
          <a:p>
            <a:pPr marL="285750" indent="-285750">
              <a:lnSpc>
                <a:spcPct val="90000"/>
              </a:lnSpc>
              <a:spcAft>
                <a:spcPts val="600"/>
              </a:spcAft>
              <a:buFont typeface="Calibri" panose="020F0502020204030204" pitchFamily="34" charset="0"/>
              <a:buChar char="•"/>
            </a:pPr>
            <a:r>
              <a:rPr lang="en-US" sz="1500" dirty="0">
                <a:solidFill>
                  <a:srgbClr val="FFFFFF"/>
                </a:solidFill>
              </a:rPr>
              <a:t>The voting classifier outperformed all individual estimators except for random forest and the 2 logistic regression models by the researcher.</a:t>
            </a:r>
          </a:p>
          <a:p>
            <a:pPr marL="285750" indent="-285750">
              <a:lnSpc>
                <a:spcPct val="90000"/>
              </a:lnSpc>
              <a:spcAft>
                <a:spcPts val="600"/>
              </a:spcAft>
              <a:buFont typeface="Calibri" panose="020F0502020204030204" pitchFamily="34" charset="0"/>
              <a:buChar char="•"/>
            </a:pPr>
            <a:r>
              <a:rPr lang="en-US" sz="1500" dirty="0">
                <a:solidFill>
                  <a:srgbClr val="FFFFFF"/>
                </a:solidFill>
              </a:rPr>
              <a:t>Scored 81.6% for this metric. </a:t>
            </a:r>
          </a:p>
          <a:p>
            <a:pPr marL="285750" indent="-285750">
              <a:lnSpc>
                <a:spcPct val="90000"/>
              </a:lnSpc>
              <a:spcAft>
                <a:spcPts val="600"/>
              </a:spcAft>
              <a:buFont typeface="Calibri" panose="020F0502020204030204" pitchFamily="34" charset="0"/>
              <a:buChar char="•"/>
            </a:pPr>
            <a:r>
              <a:rPr lang="en-US" sz="1500" dirty="0">
                <a:solidFill>
                  <a:srgbClr val="FFFFFF"/>
                </a:solidFill>
              </a:rPr>
              <a:t>This means that the model was able to classify patients who survived 81% of the time.</a:t>
            </a:r>
          </a:p>
        </p:txBody>
      </p:sp>
      <p:pic>
        <p:nvPicPr>
          <p:cNvPr id="8" name="Picture 7" descr="Chart, bar chart&#10;&#10;Description automatically generated">
            <a:extLst>
              <a:ext uri="{FF2B5EF4-FFF2-40B4-BE49-F238E27FC236}">
                <a16:creationId xmlns:a16="http://schemas.microsoft.com/office/drawing/2014/main" id="{285B0D23-4B04-4777-93D2-6123C1F82BE7}"/>
              </a:ext>
            </a:extLst>
          </p:cNvPr>
          <p:cNvPicPr>
            <a:picLocks noChangeAspect="1"/>
          </p:cNvPicPr>
          <p:nvPr/>
        </p:nvPicPr>
        <p:blipFill>
          <a:blip r:embed="rId4"/>
          <a:stretch>
            <a:fillRect/>
          </a:stretch>
        </p:blipFill>
        <p:spPr>
          <a:xfrm>
            <a:off x="4357010" y="832168"/>
            <a:ext cx="7550113" cy="3934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Audio 3">
            <a:hlinkClick r:id="" action="ppaction://media"/>
            <a:extLst>
              <a:ext uri="{FF2B5EF4-FFF2-40B4-BE49-F238E27FC236}">
                <a16:creationId xmlns:a16="http://schemas.microsoft.com/office/drawing/2014/main" id="{7B4379DE-684D-48D9-80C9-933EC1A47A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9772432"/>
      </p:ext>
    </p:extLst>
  </p:cSld>
  <p:clrMapOvr>
    <a:masterClrMapping/>
  </p:clrMapOvr>
  <mc:AlternateContent xmlns:mc="http://schemas.openxmlformats.org/markup-compatibility/2006" xmlns:p14="http://schemas.microsoft.com/office/powerpoint/2010/main">
    <mc:Choice Requires="p14">
      <p:transition spd="slow" p14:dur="2000" advTm="30404"/>
    </mc:Choice>
    <mc:Fallback xmlns="">
      <p:transition spd="slow" advTm="30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6" name="Rectangle 5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D927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098176D-4F4F-4387-AA5E-30310A2CDC31}"/>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3400" dirty="0">
                <a:solidFill>
                  <a:srgbClr val="FFFFFF"/>
                </a:solidFill>
              </a:rPr>
              <a:t>True Negative % </a:t>
            </a:r>
          </a:p>
        </p:txBody>
      </p:sp>
      <p:cxnSp>
        <p:nvCxnSpPr>
          <p:cNvPr id="57" name="Straight Connector 5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B47594-735E-4412-9FD4-04E8CC6717C7}"/>
              </a:ext>
            </a:extLst>
          </p:cNvPr>
          <p:cNvSpPr txBox="1"/>
          <p:nvPr/>
        </p:nvSpPr>
        <p:spPr>
          <a:xfrm>
            <a:off x="571752" y="2799654"/>
            <a:ext cx="3005462" cy="3189665"/>
          </a:xfrm>
          <a:prstGeom prst="rect">
            <a:avLst/>
          </a:prstGeom>
        </p:spPr>
        <p:txBody>
          <a:bodyPr vert="horz" lIns="0" tIns="45720" rIns="0" bIns="45720" rtlCol="0">
            <a:normAutofit fontScale="92500"/>
          </a:bodyPr>
          <a:lstStyle/>
          <a:p>
            <a:pPr marL="285750" indent="-285750">
              <a:lnSpc>
                <a:spcPct val="90000"/>
              </a:lnSpc>
              <a:spcAft>
                <a:spcPts val="600"/>
              </a:spcAft>
              <a:buFont typeface="Calibri" panose="020F0502020204030204" pitchFamily="34" charset="0"/>
              <a:buChar char="•"/>
            </a:pPr>
            <a:r>
              <a:rPr lang="en-US" sz="1500" dirty="0">
                <a:solidFill>
                  <a:srgbClr val="FFFFFF"/>
                </a:solidFill>
              </a:rPr>
              <a:t>The voting classifier outperformed all individual estimators except for logistic regression, and the 2 logistic regression models by the researcher.</a:t>
            </a:r>
          </a:p>
          <a:p>
            <a:pPr marL="285750" indent="-285750">
              <a:lnSpc>
                <a:spcPct val="90000"/>
              </a:lnSpc>
              <a:spcAft>
                <a:spcPts val="600"/>
              </a:spcAft>
              <a:buFont typeface="Calibri" panose="020F0502020204030204" pitchFamily="34" charset="0"/>
              <a:buChar char="•"/>
            </a:pPr>
            <a:r>
              <a:rPr lang="en-US" sz="1500" dirty="0">
                <a:solidFill>
                  <a:srgbClr val="FFFFFF"/>
                </a:solidFill>
              </a:rPr>
              <a:t>Scored 86.1% for this metric. </a:t>
            </a:r>
          </a:p>
          <a:p>
            <a:pPr marL="285750" indent="-285750">
              <a:lnSpc>
                <a:spcPct val="90000"/>
              </a:lnSpc>
              <a:spcAft>
                <a:spcPts val="600"/>
              </a:spcAft>
              <a:buFont typeface="Calibri" panose="020F0502020204030204" pitchFamily="34" charset="0"/>
              <a:buChar char="•"/>
            </a:pPr>
            <a:r>
              <a:rPr lang="en-US" sz="1500" dirty="0">
                <a:solidFill>
                  <a:srgbClr val="FFFFFF"/>
                </a:solidFill>
              </a:rPr>
              <a:t>This means that the model was able to classify patients who died  86% of the time. Patients who died was what the model was built to predict and is the minority class, so the logistic regression model fitting into the voting classifier seemed to have been able to accurately classify this minority class 92.5% of the time.</a:t>
            </a:r>
          </a:p>
        </p:txBody>
      </p:sp>
      <p:pic>
        <p:nvPicPr>
          <p:cNvPr id="9" name="Picture 8" descr="Chart, bar chart&#10;&#10;Description automatically generated">
            <a:extLst>
              <a:ext uri="{FF2B5EF4-FFF2-40B4-BE49-F238E27FC236}">
                <a16:creationId xmlns:a16="http://schemas.microsoft.com/office/drawing/2014/main" id="{C8C79498-3FC4-49D9-90CE-C7A972EC4B7E}"/>
              </a:ext>
            </a:extLst>
          </p:cNvPr>
          <p:cNvPicPr>
            <a:picLocks noChangeAspect="1"/>
          </p:cNvPicPr>
          <p:nvPr/>
        </p:nvPicPr>
        <p:blipFill>
          <a:blip r:embed="rId4"/>
          <a:stretch>
            <a:fillRect/>
          </a:stretch>
        </p:blipFill>
        <p:spPr>
          <a:xfrm>
            <a:off x="4226679" y="761077"/>
            <a:ext cx="7810776" cy="40771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Audio 3">
            <a:hlinkClick r:id="" action="ppaction://media"/>
            <a:extLst>
              <a:ext uri="{FF2B5EF4-FFF2-40B4-BE49-F238E27FC236}">
                <a16:creationId xmlns:a16="http://schemas.microsoft.com/office/drawing/2014/main" id="{B479391B-052F-4003-9BB2-8AEC14A86E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19978772"/>
      </p:ext>
    </p:extLst>
  </p:cSld>
  <p:clrMapOvr>
    <a:masterClrMapping/>
  </p:clrMapOvr>
  <mc:AlternateContent xmlns:mc="http://schemas.openxmlformats.org/markup-compatibility/2006" xmlns:p14="http://schemas.microsoft.com/office/powerpoint/2010/main">
    <mc:Choice Requires="p14">
      <p:transition spd="slow" p14:dur="2000" advTm="37719"/>
    </mc:Choice>
    <mc:Fallback xmlns="">
      <p:transition spd="slow" advTm="37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A75E8E-5F87-4051-8FAA-13816362CB17}"/>
              </a:ext>
            </a:extLst>
          </p:cNvPr>
          <p:cNvSpPr>
            <a:spLocks noGrp="1"/>
          </p:cNvSpPr>
          <p:nvPr>
            <p:ph type="title"/>
          </p:nvPr>
        </p:nvSpPr>
        <p:spPr>
          <a:xfrm>
            <a:off x="492370" y="516835"/>
            <a:ext cx="3084844" cy="5772840"/>
          </a:xfrm>
        </p:spPr>
        <p:txBody>
          <a:bodyPr anchor="ctr">
            <a:normAutofit/>
          </a:bodyPr>
          <a:lstStyle/>
          <a:p>
            <a:r>
              <a:rPr lang="en-AU" sz="3600" dirty="0">
                <a:solidFill>
                  <a:schemeClr val="bg1"/>
                </a:solidFill>
              </a:rPr>
              <a:t>Conclusion</a:t>
            </a:r>
          </a:p>
        </p:txBody>
      </p:sp>
      <p:graphicFrame>
        <p:nvGraphicFramePr>
          <p:cNvPr id="22" name="Content Placeholder 2">
            <a:extLst>
              <a:ext uri="{FF2B5EF4-FFF2-40B4-BE49-F238E27FC236}">
                <a16:creationId xmlns:a16="http://schemas.microsoft.com/office/drawing/2014/main" id="{67942166-9E7D-4361-8F37-99BB441046D9}"/>
              </a:ext>
            </a:extLst>
          </p:cNvPr>
          <p:cNvGraphicFramePr>
            <a:graphicFrameLocks noGrp="1"/>
          </p:cNvGraphicFramePr>
          <p:nvPr>
            <p:ph idx="1"/>
            <p:extLst>
              <p:ext uri="{D42A27DB-BD31-4B8C-83A1-F6EECF244321}">
                <p14:modId xmlns:p14="http://schemas.microsoft.com/office/powerpoint/2010/main" val="178107559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169F1DF1-6489-4294-93CD-77A92D86313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00322292"/>
      </p:ext>
    </p:extLst>
  </p:cSld>
  <p:clrMapOvr>
    <a:masterClrMapping/>
  </p:clrMapOvr>
  <mc:AlternateContent xmlns:mc="http://schemas.openxmlformats.org/markup-compatibility/2006" xmlns:p14="http://schemas.microsoft.com/office/powerpoint/2010/main">
    <mc:Choice Requires="p14">
      <p:transition spd="slow" p14:dur="2000" advTm="37301"/>
    </mc:Choice>
    <mc:Fallback xmlns="">
      <p:transition spd="slow" advTm="37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643468" y="643467"/>
            <a:ext cx="3073550" cy="5126203"/>
          </a:xfrm>
        </p:spPr>
        <p:txBody>
          <a:bodyPr anchor="ctr">
            <a:normAutofit/>
          </a:bodyPr>
          <a:lstStyle/>
          <a:p>
            <a:pPr algn="r"/>
            <a:r>
              <a:rPr lang="en-US" sz="4000"/>
              <a:t>Experiment Protocol</a:t>
            </a:r>
          </a:p>
        </p:txBody>
      </p:sp>
      <p:cxnSp>
        <p:nvCxnSpPr>
          <p:cNvPr id="11" name="Straight Connector 10">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88655D-EDE1-4FDA-ACE5-6F43C77A078C}"/>
              </a:ext>
            </a:extLst>
          </p:cNvPr>
          <p:cNvSpPr>
            <a:spLocks noGrp="1"/>
          </p:cNvSpPr>
          <p:nvPr>
            <p:ph idx="1"/>
          </p:nvPr>
        </p:nvSpPr>
        <p:spPr>
          <a:xfrm>
            <a:off x="4363786" y="621697"/>
            <a:ext cx="6791894" cy="5147973"/>
          </a:xfrm>
        </p:spPr>
        <p:txBody>
          <a:bodyPr anchor="ctr">
            <a:normAutofit/>
          </a:bodyPr>
          <a:lstStyle/>
          <a:p>
            <a:pPr marL="457200" indent="-457200">
              <a:buAutoNum type="arabicParenR"/>
            </a:pPr>
            <a:r>
              <a:rPr lang="en-AU" dirty="0"/>
              <a:t>Feature Analysis</a:t>
            </a:r>
          </a:p>
          <a:p>
            <a:pPr marL="457200" indent="-457200">
              <a:buAutoNum type="arabicParenR"/>
            </a:pPr>
            <a:r>
              <a:rPr lang="en-AU" dirty="0"/>
              <a:t>Feature Importance</a:t>
            </a:r>
          </a:p>
          <a:p>
            <a:pPr marL="457200" indent="-457200">
              <a:buAutoNum type="arabicParenR"/>
            </a:pPr>
            <a:r>
              <a:rPr lang="en-AU" dirty="0"/>
              <a:t>Default Models Building</a:t>
            </a:r>
          </a:p>
          <a:p>
            <a:pPr marL="457200" indent="-457200">
              <a:buAutoNum type="arabicParenR"/>
            </a:pPr>
            <a:r>
              <a:rPr lang="en-AU" dirty="0"/>
              <a:t>Hyper Parameter Tuning</a:t>
            </a:r>
          </a:p>
          <a:p>
            <a:pPr marL="457200" indent="-457200">
              <a:buAutoNum type="arabicParenR"/>
            </a:pPr>
            <a:r>
              <a:rPr lang="en-AU" dirty="0"/>
              <a:t>Ensemble Model</a:t>
            </a:r>
          </a:p>
          <a:p>
            <a:pPr marL="457200" indent="-457200">
              <a:buAutoNum type="arabicParenR"/>
            </a:pPr>
            <a:r>
              <a:rPr lang="en-AU" dirty="0"/>
              <a:t>Results</a:t>
            </a:r>
          </a:p>
        </p:txBody>
      </p:sp>
      <p:sp>
        <p:nvSpPr>
          <p:cNvPr id="13" name="Rectangle 12">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Audio 11">
            <a:hlinkClick r:id="" action="ppaction://media"/>
            <a:extLst>
              <a:ext uri="{FF2B5EF4-FFF2-40B4-BE49-F238E27FC236}">
                <a16:creationId xmlns:a16="http://schemas.microsoft.com/office/drawing/2014/main" id="{030255F8-52B9-4DAB-917C-0C82E05725A3}"/>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82546811"/>
      </p:ext>
    </p:extLst>
  </p:cSld>
  <p:clrMapOvr>
    <a:masterClrMapping/>
  </p:clrMapOvr>
  <mc:AlternateContent xmlns:mc="http://schemas.openxmlformats.org/markup-compatibility/2006" xmlns:p14="http://schemas.microsoft.com/office/powerpoint/2010/main">
    <mc:Choice Requires="p14">
      <p:transition spd="slow" p14:dur="2000" advTm="19236"/>
    </mc:Choice>
    <mc:Fallback xmlns="">
      <p:transition spd="slow" advTm="19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3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4795F-88FF-49FC-AC3B-589611D0C676}"/>
              </a:ext>
            </a:extLst>
          </p:cNvPr>
          <p:cNvSpPr>
            <a:spLocks noGrp="1"/>
          </p:cNvSpPr>
          <p:nvPr>
            <p:ph type="title"/>
          </p:nvPr>
        </p:nvSpPr>
        <p:spPr>
          <a:xfrm>
            <a:off x="965200" y="3955867"/>
            <a:ext cx="4809068" cy="2033446"/>
          </a:xfrm>
        </p:spPr>
        <p:txBody>
          <a:bodyPr vert="horz" lIns="91440" tIns="45720" rIns="91440" bIns="45720" rtlCol="0" anchor="t">
            <a:normAutofit/>
          </a:bodyPr>
          <a:lstStyle/>
          <a:p>
            <a:r>
              <a:rPr lang="en-US" sz="4400"/>
              <a:t>Feature Analysis</a:t>
            </a:r>
          </a:p>
        </p:txBody>
      </p:sp>
      <p:pic>
        <p:nvPicPr>
          <p:cNvPr id="10" name="Content Placeholder 9">
            <a:extLst>
              <a:ext uri="{FF2B5EF4-FFF2-40B4-BE49-F238E27FC236}">
                <a16:creationId xmlns:a16="http://schemas.microsoft.com/office/drawing/2014/main" id="{C7BD6B92-3746-4B7B-AE28-965839AB674D}"/>
              </a:ext>
            </a:extLst>
          </p:cNvPr>
          <p:cNvPicPr>
            <a:picLocks noGrp="1" noChangeAspect="1"/>
          </p:cNvPicPr>
          <p:nvPr>
            <p:ph sz="half" idx="2"/>
          </p:nvPr>
        </p:nvPicPr>
        <p:blipFill>
          <a:blip r:embed="rId4"/>
          <a:stretch>
            <a:fillRect/>
          </a:stretch>
        </p:blipFill>
        <p:spPr>
          <a:xfrm>
            <a:off x="1201159" y="643270"/>
            <a:ext cx="1969251" cy="2735071"/>
          </a:xfrm>
          <a:prstGeom prst="rect">
            <a:avLst/>
          </a:prstGeom>
        </p:spPr>
      </p:pic>
      <p:pic>
        <p:nvPicPr>
          <p:cNvPr id="8" name="Picture 7">
            <a:extLst>
              <a:ext uri="{FF2B5EF4-FFF2-40B4-BE49-F238E27FC236}">
                <a16:creationId xmlns:a16="http://schemas.microsoft.com/office/drawing/2014/main" id="{3F839471-EA43-4635-B41C-4D30629411B7}"/>
              </a:ext>
            </a:extLst>
          </p:cNvPr>
          <p:cNvPicPr>
            <a:picLocks noChangeAspect="1"/>
          </p:cNvPicPr>
          <p:nvPr/>
        </p:nvPicPr>
        <p:blipFill>
          <a:blip r:embed="rId5"/>
          <a:stretch>
            <a:fillRect/>
          </a:stretch>
        </p:blipFill>
        <p:spPr>
          <a:xfrm>
            <a:off x="3552926" y="1360509"/>
            <a:ext cx="2455480" cy="1295265"/>
          </a:xfrm>
          <a:prstGeom prst="rect">
            <a:avLst/>
          </a:prstGeom>
        </p:spPr>
      </p:pic>
      <p:pic>
        <p:nvPicPr>
          <p:cNvPr id="12" name="Picture 11">
            <a:extLst>
              <a:ext uri="{FF2B5EF4-FFF2-40B4-BE49-F238E27FC236}">
                <a16:creationId xmlns:a16="http://schemas.microsoft.com/office/drawing/2014/main" id="{F5C31B82-6D8C-441D-BE70-26414EDBB7E9}"/>
              </a:ext>
            </a:extLst>
          </p:cNvPr>
          <p:cNvPicPr>
            <a:picLocks noChangeAspect="1"/>
          </p:cNvPicPr>
          <p:nvPr/>
        </p:nvPicPr>
        <p:blipFill>
          <a:blip r:embed="rId6"/>
          <a:stretch>
            <a:fillRect/>
          </a:stretch>
        </p:blipFill>
        <p:spPr>
          <a:xfrm>
            <a:off x="6218979" y="643269"/>
            <a:ext cx="2327448" cy="2735177"/>
          </a:xfrm>
          <a:prstGeom prst="rect">
            <a:avLst/>
          </a:prstGeom>
        </p:spPr>
      </p:pic>
      <p:pic>
        <p:nvPicPr>
          <p:cNvPr id="6" name="Picture 5">
            <a:extLst>
              <a:ext uri="{FF2B5EF4-FFF2-40B4-BE49-F238E27FC236}">
                <a16:creationId xmlns:a16="http://schemas.microsoft.com/office/drawing/2014/main" id="{FA8E2F22-040B-41B2-9F01-0D0153E3B5D8}"/>
              </a:ext>
            </a:extLst>
          </p:cNvPr>
          <p:cNvPicPr>
            <a:picLocks noChangeAspect="1"/>
          </p:cNvPicPr>
          <p:nvPr/>
        </p:nvPicPr>
        <p:blipFill>
          <a:blip r:embed="rId7"/>
          <a:stretch>
            <a:fillRect/>
          </a:stretch>
        </p:blipFill>
        <p:spPr>
          <a:xfrm>
            <a:off x="8771313" y="1347826"/>
            <a:ext cx="2455479" cy="1325958"/>
          </a:xfrm>
          <a:prstGeom prst="rect">
            <a:avLst/>
          </a:prstGeom>
        </p:spPr>
      </p:pic>
      <p:cxnSp>
        <p:nvCxnSpPr>
          <p:cNvPr id="44" name="Straight Connector 43">
            <a:extLst>
              <a:ext uri="{FF2B5EF4-FFF2-40B4-BE49-F238E27FC236}">
                <a16:creationId xmlns:a16="http://schemas.microsoft.com/office/drawing/2014/main" id="{74E369E2-CE06-4376-B557-4B5FE5B41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955867"/>
            <a:ext cx="0" cy="2025423"/>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8D715F-254E-4B2B-A4A4-C7241EE00AAD}"/>
              </a:ext>
            </a:extLst>
          </p:cNvPr>
          <p:cNvSpPr>
            <a:spLocks noGrp="1"/>
          </p:cNvSpPr>
          <p:nvPr>
            <p:ph sz="half" idx="1"/>
          </p:nvPr>
        </p:nvSpPr>
        <p:spPr>
          <a:xfrm>
            <a:off x="6417733" y="3955867"/>
            <a:ext cx="4809064" cy="2025423"/>
          </a:xfrm>
        </p:spPr>
        <p:txBody>
          <a:bodyPr vert="horz" lIns="0" tIns="45720" rIns="0" bIns="45720" rtlCol="0">
            <a:normAutofit/>
          </a:bodyPr>
          <a:lstStyle/>
          <a:p>
            <a:pPr>
              <a:lnSpc>
                <a:spcPct val="100000"/>
              </a:lnSpc>
              <a:buFont typeface="Calibri" panose="020F0502020204030204" pitchFamily="34" charset="0"/>
              <a:buChar char="•"/>
            </a:pPr>
            <a:r>
              <a:rPr lang="en-US" sz="1700"/>
              <a:t> EDA analysis showed that some features are left and right skewed and there were outliers present.</a:t>
            </a:r>
          </a:p>
          <a:p>
            <a:pPr>
              <a:lnSpc>
                <a:spcPct val="100000"/>
              </a:lnSpc>
              <a:buFont typeface="Calibri" panose="020F0502020204030204" pitchFamily="34" charset="0"/>
              <a:buChar char="•"/>
            </a:pPr>
            <a:r>
              <a:rPr lang="en-US" sz="1700"/>
              <a:t>Target feature also suffered from class imbalance</a:t>
            </a:r>
          </a:p>
          <a:p>
            <a:pPr>
              <a:lnSpc>
                <a:spcPct val="100000"/>
              </a:lnSpc>
              <a:buFont typeface="Calibri" panose="020F0502020204030204" pitchFamily="34" charset="0"/>
              <a:buChar char="•"/>
            </a:pPr>
            <a:r>
              <a:rPr lang="en-US" sz="1700"/>
              <a:t>From this decision to use Robust Scaler, and class_weight = balanced parameter was made.</a:t>
            </a:r>
          </a:p>
        </p:txBody>
      </p:sp>
      <p:sp>
        <p:nvSpPr>
          <p:cNvPr id="46" name="Rectangle 45">
            <a:extLst>
              <a:ext uri="{FF2B5EF4-FFF2-40B4-BE49-F238E27FC236}">
                <a16:creationId xmlns:a16="http://schemas.microsoft.com/office/drawing/2014/main" id="{6344C6FC-AA4A-4CB4-835E-C976EBC08E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9" name="Audio 28">
            <a:hlinkClick r:id="" action="ppaction://media"/>
            <a:extLst>
              <a:ext uri="{FF2B5EF4-FFF2-40B4-BE49-F238E27FC236}">
                <a16:creationId xmlns:a16="http://schemas.microsoft.com/office/drawing/2014/main" id="{BE232AA3-20A9-4E11-AF0D-8E663423EF0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56254406"/>
      </p:ext>
    </p:extLst>
  </p:cSld>
  <p:clrMapOvr>
    <a:masterClrMapping/>
  </p:clrMapOvr>
  <mc:AlternateContent xmlns:mc="http://schemas.openxmlformats.org/markup-compatibility/2006" xmlns:p14="http://schemas.microsoft.com/office/powerpoint/2010/main">
    <mc:Choice Requires="p14">
      <p:transition spd="slow" p14:dur="2000" advTm="59731"/>
    </mc:Choice>
    <mc:Fallback xmlns="">
      <p:transition spd="slow" advTm="59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B51526-9B78-4533-90F5-043CCA992490}"/>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dirty="0">
                <a:solidFill>
                  <a:srgbClr val="FFFFFF"/>
                </a:solidFill>
              </a:rPr>
              <a:t>Feature Importance</a:t>
            </a:r>
          </a:p>
        </p:txBody>
      </p:sp>
      <p:cxnSp>
        <p:nvCxnSpPr>
          <p:cNvPr id="61" name="Straight Connector 60">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CDB9BCD-F4D2-4000-B1F0-43C338452D6F}"/>
              </a:ext>
            </a:extLst>
          </p:cNvPr>
          <p:cNvSpPr>
            <a:spLocks noGrp="1"/>
          </p:cNvSpPr>
          <p:nvPr>
            <p:ph sz="half" idx="2"/>
          </p:nvPr>
        </p:nvSpPr>
        <p:spPr>
          <a:xfrm>
            <a:off x="571752" y="2799654"/>
            <a:ext cx="3005462" cy="3189665"/>
          </a:xfrm>
        </p:spPr>
        <p:txBody>
          <a:bodyPr vert="horz" lIns="0" tIns="45720" rIns="0" bIns="45720" rtlCol="0">
            <a:normAutofit/>
          </a:bodyPr>
          <a:lstStyle/>
          <a:p>
            <a:pPr>
              <a:lnSpc>
                <a:spcPct val="90000"/>
              </a:lnSpc>
              <a:buFont typeface="Calibri" panose="020F0502020204030204" pitchFamily="34" charset="0"/>
              <a:buChar char="•"/>
            </a:pPr>
            <a:r>
              <a:rPr lang="en-US" sz="1800" dirty="0">
                <a:solidFill>
                  <a:srgbClr val="FFFFFF"/>
                </a:solidFill>
              </a:rPr>
              <a:t>Used Random Forest to identify important features</a:t>
            </a:r>
          </a:p>
          <a:p>
            <a:pPr>
              <a:lnSpc>
                <a:spcPct val="90000"/>
              </a:lnSpc>
              <a:buFont typeface="Calibri" panose="020F0502020204030204" pitchFamily="34" charset="0"/>
              <a:buChar char="•"/>
            </a:pPr>
            <a:r>
              <a:rPr lang="en-US" sz="1800" dirty="0">
                <a:solidFill>
                  <a:srgbClr val="FFFFFF"/>
                </a:solidFill>
              </a:rPr>
              <a:t>Time, </a:t>
            </a:r>
            <a:r>
              <a:rPr lang="en-US" sz="1800" dirty="0" err="1">
                <a:solidFill>
                  <a:srgbClr val="FFFFFF"/>
                </a:solidFill>
              </a:rPr>
              <a:t>Ejection_Fraction</a:t>
            </a:r>
            <a:r>
              <a:rPr lang="en-US" sz="1800" dirty="0">
                <a:solidFill>
                  <a:srgbClr val="FFFFFF"/>
                </a:solidFill>
              </a:rPr>
              <a:t> &amp; Age were top 3 features.</a:t>
            </a:r>
          </a:p>
          <a:p>
            <a:pPr>
              <a:lnSpc>
                <a:spcPct val="90000"/>
              </a:lnSpc>
              <a:buFont typeface="Calibri" panose="020F0502020204030204" pitchFamily="34" charset="0"/>
              <a:buChar char="•"/>
            </a:pPr>
            <a:r>
              <a:rPr lang="en-US" sz="1800" dirty="0">
                <a:solidFill>
                  <a:srgbClr val="FFFFFF"/>
                </a:solidFill>
              </a:rPr>
              <a:t>Models did not perform well with age included, so I included </a:t>
            </a:r>
            <a:r>
              <a:rPr lang="en-US" sz="1800" dirty="0" err="1">
                <a:solidFill>
                  <a:srgbClr val="FFFFFF"/>
                </a:solidFill>
              </a:rPr>
              <a:t>serum_creatinine</a:t>
            </a:r>
            <a:r>
              <a:rPr lang="en-US" sz="1800" dirty="0">
                <a:solidFill>
                  <a:srgbClr val="FFFFFF"/>
                </a:solidFill>
              </a:rPr>
              <a:t> as the researchers have identified that this is a key predictor</a:t>
            </a:r>
          </a:p>
        </p:txBody>
      </p:sp>
      <p:pic>
        <p:nvPicPr>
          <p:cNvPr id="10" name="Picture 9">
            <a:extLst>
              <a:ext uri="{FF2B5EF4-FFF2-40B4-BE49-F238E27FC236}">
                <a16:creationId xmlns:a16="http://schemas.microsoft.com/office/drawing/2014/main" id="{EBA5F86C-96AD-468A-B4EB-577D780BC47A}"/>
              </a:ext>
            </a:extLst>
          </p:cNvPr>
          <p:cNvPicPr>
            <a:picLocks noChangeAspect="1"/>
          </p:cNvPicPr>
          <p:nvPr/>
        </p:nvPicPr>
        <p:blipFill>
          <a:blip r:embed="rId4"/>
          <a:stretch>
            <a:fillRect/>
          </a:stretch>
        </p:blipFill>
        <p:spPr>
          <a:xfrm>
            <a:off x="4742017" y="1245116"/>
            <a:ext cx="6798082" cy="4367768"/>
          </a:xfrm>
          <a:prstGeom prst="rect">
            <a:avLst/>
          </a:prstGeom>
        </p:spPr>
      </p:pic>
      <p:pic>
        <p:nvPicPr>
          <p:cNvPr id="21" name="Audio 20">
            <a:hlinkClick r:id="" action="ppaction://media"/>
            <a:extLst>
              <a:ext uri="{FF2B5EF4-FFF2-40B4-BE49-F238E27FC236}">
                <a16:creationId xmlns:a16="http://schemas.microsoft.com/office/drawing/2014/main" id="{DD5C6098-0425-43BC-BC1E-3C10AD61D6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6094043"/>
      </p:ext>
    </p:extLst>
  </p:cSld>
  <p:clrMapOvr>
    <a:masterClrMapping/>
  </p:clrMapOvr>
  <mc:AlternateContent xmlns:mc="http://schemas.openxmlformats.org/markup-compatibility/2006" xmlns:p14="http://schemas.microsoft.com/office/powerpoint/2010/main">
    <mc:Choice Requires="p14">
      <p:transition spd="slow" p14:dur="2000" advTm="51488"/>
    </mc:Choice>
    <mc:Fallback xmlns="">
      <p:transition spd="slow" advTm="51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3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98570-4915-4054-A92A-2E0E8F110EDC}"/>
              </a:ext>
            </a:extLst>
          </p:cNvPr>
          <p:cNvSpPr>
            <a:spLocks noGrp="1"/>
          </p:cNvSpPr>
          <p:nvPr>
            <p:ph type="title"/>
          </p:nvPr>
        </p:nvSpPr>
        <p:spPr>
          <a:xfrm>
            <a:off x="642256" y="642257"/>
            <a:ext cx="3417677" cy="5226837"/>
          </a:xfrm>
        </p:spPr>
        <p:txBody>
          <a:bodyPr vert="horz" lIns="91440" tIns="45720" rIns="91440" bIns="45720" rtlCol="0" anchor="t">
            <a:normAutofit/>
          </a:bodyPr>
          <a:lstStyle/>
          <a:p>
            <a:r>
              <a:rPr lang="en-US" sz="4800">
                <a:solidFill>
                  <a:schemeClr val="tx1">
                    <a:lumMod val="75000"/>
                    <a:lumOff val="25000"/>
                  </a:schemeClr>
                </a:solidFill>
              </a:rPr>
              <a:t>Default Model Building</a:t>
            </a:r>
          </a:p>
        </p:txBody>
      </p:sp>
      <p:sp>
        <p:nvSpPr>
          <p:cNvPr id="4" name="Text Placeholder 3">
            <a:extLst>
              <a:ext uri="{FF2B5EF4-FFF2-40B4-BE49-F238E27FC236}">
                <a16:creationId xmlns:a16="http://schemas.microsoft.com/office/drawing/2014/main" id="{49CE9642-C410-4AF0-81F2-B4C1E342B443}"/>
              </a:ext>
            </a:extLst>
          </p:cNvPr>
          <p:cNvSpPr>
            <a:spLocks noGrp="1"/>
          </p:cNvSpPr>
          <p:nvPr>
            <p:ph type="body" sz="half" idx="2"/>
          </p:nvPr>
        </p:nvSpPr>
        <p:spPr>
          <a:xfrm>
            <a:off x="4713512" y="642258"/>
            <a:ext cx="6847117" cy="2537672"/>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a:solidFill>
                  <a:schemeClr val="tx1">
                    <a:lumMod val="75000"/>
                    <a:lumOff val="25000"/>
                  </a:schemeClr>
                </a:solidFill>
              </a:rPr>
              <a:t>Split dataset into 70% train and 30% test and ran model 100 times with default values for:</a:t>
            </a:r>
          </a:p>
          <a:p>
            <a:pPr marL="285750" indent="-285750">
              <a:lnSpc>
                <a:spcPct val="100000"/>
              </a:lnSpc>
              <a:buFont typeface="Calibri" panose="020F0502020204030204" pitchFamily="34" charset="0"/>
              <a:buChar char="•"/>
            </a:pPr>
            <a:r>
              <a:rPr lang="en-US">
                <a:solidFill>
                  <a:schemeClr val="tx1">
                    <a:lumMod val="75000"/>
                    <a:lumOff val="25000"/>
                  </a:schemeClr>
                </a:solidFill>
              </a:rPr>
              <a:t>Random Forest, SVM (Kernel = Rbf) &amp; Logistic Regression</a:t>
            </a:r>
          </a:p>
          <a:p>
            <a:pPr marL="285750" indent="-285750">
              <a:lnSpc>
                <a:spcPct val="100000"/>
              </a:lnSpc>
              <a:buFont typeface="Calibri" panose="020F0502020204030204" pitchFamily="34" charset="0"/>
              <a:buChar char="•"/>
            </a:pPr>
            <a:r>
              <a:rPr lang="en-US">
                <a:solidFill>
                  <a:schemeClr val="tx1">
                    <a:lumMod val="75000"/>
                    <a:lumOff val="25000"/>
                  </a:schemeClr>
                </a:solidFill>
              </a:rPr>
              <a:t>Found that Random Forest model was suffering from overfitting issues</a:t>
            </a:r>
          </a:p>
        </p:txBody>
      </p:sp>
      <p:pic>
        <p:nvPicPr>
          <p:cNvPr id="6" name="Content Placeholder 5">
            <a:extLst>
              <a:ext uri="{FF2B5EF4-FFF2-40B4-BE49-F238E27FC236}">
                <a16:creationId xmlns:a16="http://schemas.microsoft.com/office/drawing/2014/main" id="{2857926A-2181-4F7D-AB1D-4CC9076382E2}"/>
              </a:ext>
            </a:extLst>
          </p:cNvPr>
          <p:cNvPicPr>
            <a:picLocks noGrp="1" noChangeAspect="1"/>
          </p:cNvPicPr>
          <p:nvPr>
            <p:ph idx="1"/>
          </p:nvPr>
        </p:nvPicPr>
        <p:blipFill>
          <a:blip r:embed="rId4"/>
          <a:stretch>
            <a:fillRect/>
          </a:stretch>
        </p:blipFill>
        <p:spPr>
          <a:xfrm>
            <a:off x="360587" y="3255550"/>
            <a:ext cx="11189157" cy="1762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3" name="Rectangle 42">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Audio 11">
            <a:hlinkClick r:id="" action="ppaction://media"/>
            <a:extLst>
              <a:ext uri="{FF2B5EF4-FFF2-40B4-BE49-F238E27FC236}">
                <a16:creationId xmlns:a16="http://schemas.microsoft.com/office/drawing/2014/main" id="{C8CCA896-1FDE-4B2A-807C-1DFBC8A666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66243311"/>
      </p:ext>
    </p:extLst>
  </p:cSld>
  <p:clrMapOvr>
    <a:masterClrMapping/>
  </p:clrMapOvr>
  <mc:AlternateContent xmlns:mc="http://schemas.openxmlformats.org/markup-compatibility/2006" xmlns:p14="http://schemas.microsoft.com/office/powerpoint/2010/main">
    <mc:Choice Requires="p14">
      <p:transition spd="slow" p14:dur="2000" advTm="40435"/>
    </mc:Choice>
    <mc:Fallback xmlns="">
      <p:transition spd="slow" advTm="40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2BB5844-C81A-486C-B537-8935D5348263}"/>
              </a:ext>
            </a:extLst>
          </p:cNvPr>
          <p:cNvSpPr>
            <a:spLocks noGrp="1"/>
          </p:cNvSpPr>
          <p:nvPr>
            <p:ph type="title"/>
          </p:nvPr>
        </p:nvSpPr>
        <p:spPr>
          <a:xfrm>
            <a:off x="642256" y="642257"/>
            <a:ext cx="3417677" cy="5226837"/>
          </a:xfrm>
        </p:spPr>
        <p:txBody>
          <a:bodyPr vert="horz" lIns="91440" tIns="45720" rIns="91440" bIns="45720" rtlCol="0" anchor="t">
            <a:normAutofit/>
          </a:bodyPr>
          <a:lstStyle/>
          <a:p>
            <a:r>
              <a:rPr lang="en-US" sz="4800" dirty="0">
                <a:solidFill>
                  <a:schemeClr val="tx1">
                    <a:lumMod val="75000"/>
                    <a:lumOff val="25000"/>
                  </a:schemeClr>
                </a:solidFill>
              </a:rPr>
              <a:t>Hyper Parameter Tuning</a:t>
            </a:r>
          </a:p>
        </p:txBody>
      </p:sp>
      <p:sp>
        <p:nvSpPr>
          <p:cNvPr id="4" name="Text Placeholder 3">
            <a:extLst>
              <a:ext uri="{FF2B5EF4-FFF2-40B4-BE49-F238E27FC236}">
                <a16:creationId xmlns:a16="http://schemas.microsoft.com/office/drawing/2014/main" id="{F0DC2361-B21B-49A9-ABA2-4FC62DC7CFAC}"/>
              </a:ext>
            </a:extLst>
          </p:cNvPr>
          <p:cNvSpPr>
            <a:spLocks noGrp="1"/>
          </p:cNvSpPr>
          <p:nvPr>
            <p:ph type="body" sz="half" idx="2"/>
          </p:nvPr>
        </p:nvSpPr>
        <p:spPr>
          <a:xfrm>
            <a:off x="4713512" y="642258"/>
            <a:ext cx="6847117" cy="2537672"/>
          </a:xfrm>
        </p:spPr>
        <p:txBody>
          <a:bodyPr vert="horz" lIns="0" tIns="45720" rIns="0" bIns="45720" rtlCol="0">
            <a:normAutofit lnSpcReduction="10000"/>
          </a:bodyPr>
          <a:lstStyle/>
          <a:p>
            <a:pPr marL="285750" indent="-285750">
              <a:lnSpc>
                <a:spcPct val="100000"/>
              </a:lnSpc>
              <a:buFont typeface="Calibri" panose="020F0502020204030204" pitchFamily="34" charset="0"/>
              <a:buChar char="•"/>
            </a:pPr>
            <a:r>
              <a:rPr lang="en-US" dirty="0">
                <a:solidFill>
                  <a:schemeClr val="tx1">
                    <a:lumMod val="75000"/>
                    <a:lumOff val="25000"/>
                  </a:schemeClr>
                </a:solidFill>
              </a:rPr>
              <a:t>By tuning the C and Gamma values for the SVM model, we have seen a tiny improvement.</a:t>
            </a:r>
          </a:p>
          <a:p>
            <a:pPr marL="285750" indent="-285750">
              <a:lnSpc>
                <a:spcPct val="100000"/>
              </a:lnSpc>
              <a:buFont typeface="Calibri" panose="020F0502020204030204" pitchFamily="34" charset="0"/>
              <a:buChar char="•"/>
            </a:pPr>
            <a:r>
              <a:rPr lang="en-US" dirty="0">
                <a:solidFill>
                  <a:schemeClr val="tx1">
                    <a:lumMod val="75000"/>
                    <a:lumOff val="25000"/>
                  </a:schemeClr>
                </a:solidFill>
              </a:rPr>
              <a:t>By tuning the max depth, sample and estimator parameters for random forest, we have reduced the variance between train and test scores.</a:t>
            </a:r>
          </a:p>
          <a:p>
            <a:pPr marL="285750" indent="-285750">
              <a:lnSpc>
                <a:spcPct val="100000"/>
              </a:lnSpc>
              <a:buFont typeface="Calibri" panose="020F0502020204030204" pitchFamily="34" charset="0"/>
              <a:buChar char="•"/>
            </a:pPr>
            <a:r>
              <a:rPr lang="en-US" dirty="0">
                <a:solidFill>
                  <a:schemeClr val="tx1">
                    <a:lumMod val="75000"/>
                    <a:lumOff val="25000"/>
                  </a:schemeClr>
                </a:solidFill>
              </a:rPr>
              <a:t>By tuning the logistic regression penalty and solver parameters, we have seen a small improvement in performances.</a:t>
            </a:r>
          </a:p>
          <a:p>
            <a:pPr marL="285750" indent="-285750">
              <a:lnSpc>
                <a:spcPct val="100000"/>
              </a:lnSpc>
              <a:buFont typeface="Calibri" panose="020F0502020204030204" pitchFamily="34" charset="0"/>
              <a:buChar char="•"/>
            </a:pPr>
            <a:r>
              <a:rPr lang="en-US" dirty="0">
                <a:solidFill>
                  <a:schemeClr val="tx1">
                    <a:lumMod val="75000"/>
                    <a:lumOff val="25000"/>
                  </a:schemeClr>
                </a:solidFill>
              </a:rPr>
              <a:t>Utilized 3 fold cross validation in grid search package</a:t>
            </a:r>
          </a:p>
          <a:p>
            <a:pPr marL="285750" indent="-285750">
              <a:lnSpc>
                <a:spcPct val="100000"/>
              </a:lnSpc>
              <a:buFont typeface="Calibri" panose="020F0502020204030204" pitchFamily="34" charset="0"/>
              <a:buChar char="•"/>
            </a:pPr>
            <a:endParaRPr lang="en-US" dirty="0">
              <a:solidFill>
                <a:schemeClr val="tx1">
                  <a:lumMod val="75000"/>
                  <a:lumOff val="25000"/>
                </a:schemeClr>
              </a:solidFill>
            </a:endParaRPr>
          </a:p>
        </p:txBody>
      </p:sp>
      <p:pic>
        <p:nvPicPr>
          <p:cNvPr id="6" name="Picture 5">
            <a:extLst>
              <a:ext uri="{FF2B5EF4-FFF2-40B4-BE49-F238E27FC236}">
                <a16:creationId xmlns:a16="http://schemas.microsoft.com/office/drawing/2014/main" id="{9431A98F-A830-422A-9080-FF32E0A3BDE1}"/>
              </a:ext>
            </a:extLst>
          </p:cNvPr>
          <p:cNvPicPr>
            <a:picLocks noChangeAspect="1"/>
          </p:cNvPicPr>
          <p:nvPr/>
        </p:nvPicPr>
        <p:blipFill>
          <a:blip r:embed="rId4"/>
          <a:stretch>
            <a:fillRect/>
          </a:stretch>
        </p:blipFill>
        <p:spPr>
          <a:xfrm>
            <a:off x="642256" y="4191242"/>
            <a:ext cx="10918373" cy="1910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Rectangle 29">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Audio 11">
            <a:hlinkClick r:id="" action="ppaction://media"/>
            <a:extLst>
              <a:ext uri="{FF2B5EF4-FFF2-40B4-BE49-F238E27FC236}">
                <a16:creationId xmlns:a16="http://schemas.microsoft.com/office/drawing/2014/main" id="{B799AF04-C55B-4A05-907C-A96C8048F9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30725508"/>
      </p:ext>
    </p:extLst>
  </p:cSld>
  <p:clrMapOvr>
    <a:masterClrMapping/>
  </p:clrMapOvr>
  <mc:AlternateContent xmlns:mc="http://schemas.openxmlformats.org/markup-compatibility/2006" xmlns:p14="http://schemas.microsoft.com/office/powerpoint/2010/main">
    <mc:Choice Requires="p14">
      <p:transition spd="slow" p14:dur="2000" advTm="30381"/>
    </mc:Choice>
    <mc:Fallback xmlns="">
      <p:transition spd="slow" advTm="30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A75E8E-5F87-4051-8FAA-13816362CB17}"/>
              </a:ext>
            </a:extLst>
          </p:cNvPr>
          <p:cNvSpPr>
            <a:spLocks noGrp="1"/>
          </p:cNvSpPr>
          <p:nvPr>
            <p:ph type="title"/>
          </p:nvPr>
        </p:nvSpPr>
        <p:spPr>
          <a:xfrm>
            <a:off x="492370" y="516835"/>
            <a:ext cx="3084844" cy="5772840"/>
          </a:xfrm>
        </p:spPr>
        <p:txBody>
          <a:bodyPr anchor="ctr">
            <a:normAutofit/>
          </a:bodyPr>
          <a:lstStyle/>
          <a:p>
            <a:r>
              <a:rPr lang="en-AU" sz="3600">
                <a:solidFill>
                  <a:schemeClr val="bg1"/>
                </a:solidFill>
              </a:rPr>
              <a:t>Ensemble Model</a:t>
            </a:r>
          </a:p>
        </p:txBody>
      </p:sp>
      <p:graphicFrame>
        <p:nvGraphicFramePr>
          <p:cNvPr id="22" name="Content Placeholder 2">
            <a:extLst>
              <a:ext uri="{FF2B5EF4-FFF2-40B4-BE49-F238E27FC236}">
                <a16:creationId xmlns:a16="http://schemas.microsoft.com/office/drawing/2014/main" id="{67942166-9E7D-4361-8F37-99BB441046D9}"/>
              </a:ext>
            </a:extLst>
          </p:cNvPr>
          <p:cNvGraphicFramePr>
            <a:graphicFrameLocks noGrp="1"/>
          </p:cNvGraphicFramePr>
          <p:nvPr>
            <p:ph idx="1"/>
            <p:extLst>
              <p:ext uri="{D42A27DB-BD31-4B8C-83A1-F6EECF244321}">
                <p14:modId xmlns:p14="http://schemas.microsoft.com/office/powerpoint/2010/main" val="391851747"/>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a:extLst>
              <a:ext uri="{FF2B5EF4-FFF2-40B4-BE49-F238E27FC236}">
                <a16:creationId xmlns:a16="http://schemas.microsoft.com/office/drawing/2014/main" id="{1E4289D5-BBD0-4C3D-8F7A-95CC2EBE253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75853378"/>
      </p:ext>
    </p:extLst>
  </p:cSld>
  <p:clrMapOvr>
    <a:masterClrMapping/>
  </p:clrMapOvr>
  <mc:AlternateContent xmlns:mc="http://schemas.openxmlformats.org/markup-compatibility/2006" xmlns:p14="http://schemas.microsoft.com/office/powerpoint/2010/main">
    <mc:Choice Requires="p14">
      <p:transition spd="slow" p14:dur="2000" advTm="58245"/>
    </mc:Choice>
    <mc:Fallback xmlns="">
      <p:transition spd="slow" advTm="58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6" name="Rectangle 5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D927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098176D-4F4F-4387-AA5E-30310A2CDC31}"/>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3400">
                <a:solidFill>
                  <a:srgbClr val="FFFFFF"/>
                </a:solidFill>
              </a:rPr>
              <a:t>Matthews Correlation Coeffiecient %</a:t>
            </a:r>
          </a:p>
        </p:txBody>
      </p:sp>
      <p:cxnSp>
        <p:nvCxnSpPr>
          <p:cNvPr id="57" name="Straight Connector 5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B47594-735E-4412-9FD4-04E8CC6717C7}"/>
              </a:ext>
            </a:extLst>
          </p:cNvPr>
          <p:cNvSpPr txBox="1"/>
          <p:nvPr/>
        </p:nvSpPr>
        <p:spPr>
          <a:xfrm>
            <a:off x="571752" y="2799654"/>
            <a:ext cx="3005462" cy="3189665"/>
          </a:xfrm>
          <a:prstGeom prst="rect">
            <a:avLst/>
          </a:prstGeom>
        </p:spPr>
        <p:txBody>
          <a:bodyPr vert="horz" lIns="0" tIns="45720" rIns="0" bIns="45720" rtlCol="0">
            <a:normAutofit/>
          </a:bodyPr>
          <a:lstStyle/>
          <a:p>
            <a:pPr marL="285750" indent="-285750">
              <a:lnSpc>
                <a:spcPct val="90000"/>
              </a:lnSpc>
              <a:spcAft>
                <a:spcPts val="600"/>
              </a:spcAft>
              <a:buFont typeface="Calibri" panose="020F0502020204030204" pitchFamily="34" charset="0"/>
              <a:buChar char="•"/>
            </a:pPr>
            <a:r>
              <a:rPr lang="en-US" sz="1500">
                <a:solidFill>
                  <a:srgbClr val="FFFFFF"/>
                </a:solidFill>
              </a:rPr>
              <a:t>The voting classifier outperformed all individual estimators and the 2 logistic regression model in the research paper. </a:t>
            </a:r>
          </a:p>
          <a:p>
            <a:pPr marL="285750" indent="-285750">
              <a:lnSpc>
                <a:spcPct val="90000"/>
              </a:lnSpc>
              <a:spcAft>
                <a:spcPts val="600"/>
              </a:spcAft>
              <a:buFont typeface="Calibri" panose="020F0502020204030204" pitchFamily="34" charset="0"/>
              <a:buChar char="•"/>
            </a:pPr>
            <a:r>
              <a:rPr lang="en-US" sz="1500">
                <a:solidFill>
                  <a:srgbClr val="FFFFFF"/>
                </a:solidFill>
              </a:rPr>
              <a:t>Scored 66.2% for this metric. </a:t>
            </a:r>
          </a:p>
          <a:p>
            <a:pPr marL="285750" indent="-285750">
              <a:lnSpc>
                <a:spcPct val="90000"/>
              </a:lnSpc>
              <a:spcAft>
                <a:spcPts val="600"/>
              </a:spcAft>
              <a:buFont typeface="Calibri" panose="020F0502020204030204" pitchFamily="34" charset="0"/>
              <a:buChar char="•"/>
            </a:pPr>
            <a:r>
              <a:rPr lang="en-US" sz="1500">
                <a:solidFill>
                  <a:srgbClr val="FFFFFF"/>
                </a:solidFill>
              </a:rPr>
              <a:t>A high MCC scores means that the model was able to predict True Positives, True Negatives, False Positives and False Negatives accurately, and is the best metric to use when dealing with class imbalance issues</a:t>
            </a:r>
          </a:p>
        </p:txBody>
      </p:sp>
      <p:pic>
        <p:nvPicPr>
          <p:cNvPr id="30" name="Picture 29" descr="Chart, bar chart&#10;&#10;Description automatically generated">
            <a:extLst>
              <a:ext uri="{FF2B5EF4-FFF2-40B4-BE49-F238E27FC236}">
                <a16:creationId xmlns:a16="http://schemas.microsoft.com/office/drawing/2014/main" id="{E37BA4F6-4531-4E6C-A117-C7662E334EFA}"/>
              </a:ext>
            </a:extLst>
          </p:cNvPr>
          <p:cNvPicPr>
            <a:picLocks noChangeAspect="1"/>
          </p:cNvPicPr>
          <p:nvPr/>
        </p:nvPicPr>
        <p:blipFill>
          <a:blip r:embed="rId4"/>
          <a:stretch>
            <a:fillRect/>
          </a:stretch>
        </p:blipFill>
        <p:spPr>
          <a:xfrm>
            <a:off x="4372622" y="1231750"/>
            <a:ext cx="7327008" cy="3974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Audio 13">
            <a:hlinkClick r:id="" action="ppaction://media"/>
            <a:extLst>
              <a:ext uri="{FF2B5EF4-FFF2-40B4-BE49-F238E27FC236}">
                <a16:creationId xmlns:a16="http://schemas.microsoft.com/office/drawing/2014/main" id="{41056665-EB2E-40AB-A461-FE82C85713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81462685"/>
      </p:ext>
    </p:extLst>
  </p:cSld>
  <p:clrMapOvr>
    <a:masterClrMapping/>
  </p:clrMapOvr>
  <mc:AlternateContent xmlns:mc="http://schemas.openxmlformats.org/markup-compatibility/2006" xmlns:p14="http://schemas.microsoft.com/office/powerpoint/2010/main">
    <mc:Choice Requires="p14">
      <p:transition spd="slow" p14:dur="2000" advTm="32099"/>
    </mc:Choice>
    <mc:Fallback xmlns="">
      <p:transition spd="slow" advTm="32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6" name="Rectangle 5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D927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098176D-4F4F-4387-AA5E-30310A2CDC31}"/>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3400" dirty="0">
                <a:solidFill>
                  <a:srgbClr val="FFFFFF"/>
                </a:solidFill>
              </a:rPr>
              <a:t>F1 Score %</a:t>
            </a:r>
          </a:p>
        </p:txBody>
      </p:sp>
      <p:cxnSp>
        <p:nvCxnSpPr>
          <p:cNvPr id="57" name="Straight Connector 5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3B47594-735E-4412-9FD4-04E8CC6717C7}"/>
              </a:ext>
            </a:extLst>
          </p:cNvPr>
          <p:cNvSpPr txBox="1"/>
          <p:nvPr/>
        </p:nvSpPr>
        <p:spPr>
          <a:xfrm>
            <a:off x="571752" y="2799654"/>
            <a:ext cx="3005462" cy="3189665"/>
          </a:xfrm>
          <a:prstGeom prst="rect">
            <a:avLst/>
          </a:prstGeom>
        </p:spPr>
        <p:txBody>
          <a:bodyPr vert="horz" lIns="0" tIns="45720" rIns="0" bIns="45720" rtlCol="0">
            <a:normAutofit/>
          </a:bodyPr>
          <a:lstStyle/>
          <a:p>
            <a:pPr marL="285750" indent="-285750">
              <a:lnSpc>
                <a:spcPct val="90000"/>
              </a:lnSpc>
              <a:spcAft>
                <a:spcPts val="600"/>
              </a:spcAft>
              <a:buFont typeface="Calibri" panose="020F0502020204030204" pitchFamily="34" charset="0"/>
              <a:buChar char="•"/>
            </a:pPr>
            <a:r>
              <a:rPr lang="en-US" sz="1500" dirty="0">
                <a:solidFill>
                  <a:srgbClr val="FFFFFF"/>
                </a:solidFill>
              </a:rPr>
              <a:t>The voting classifier outperformed the 2 logistic regression models by the researchers, but the Random Forest estimator outperformed slightly the voting classifier score.</a:t>
            </a:r>
          </a:p>
          <a:p>
            <a:pPr marL="285750" indent="-285750">
              <a:lnSpc>
                <a:spcPct val="90000"/>
              </a:lnSpc>
              <a:spcAft>
                <a:spcPts val="600"/>
              </a:spcAft>
              <a:buFont typeface="Calibri" panose="020F0502020204030204" pitchFamily="34" charset="0"/>
              <a:buChar char="•"/>
            </a:pPr>
            <a:r>
              <a:rPr lang="en-US" sz="1500" dirty="0">
                <a:solidFill>
                  <a:srgbClr val="FFFFFF"/>
                </a:solidFill>
              </a:rPr>
              <a:t>Scored 77.4% for this metric. </a:t>
            </a:r>
          </a:p>
          <a:p>
            <a:pPr marL="285750" indent="-285750">
              <a:lnSpc>
                <a:spcPct val="90000"/>
              </a:lnSpc>
              <a:spcAft>
                <a:spcPts val="600"/>
              </a:spcAft>
              <a:buFont typeface="Calibri" panose="020F0502020204030204" pitchFamily="34" charset="0"/>
              <a:buChar char="•"/>
            </a:pPr>
            <a:r>
              <a:rPr lang="en-US" sz="1500" dirty="0">
                <a:solidFill>
                  <a:srgbClr val="FFFFFF"/>
                </a:solidFill>
              </a:rPr>
              <a:t>This indicates that the model has a good precision and recall ability when predicting if a patient will survive or not.</a:t>
            </a:r>
          </a:p>
        </p:txBody>
      </p:sp>
      <p:pic>
        <p:nvPicPr>
          <p:cNvPr id="8" name="Picture 7" descr="Chart, bar chart&#10;&#10;Description automatically generated">
            <a:extLst>
              <a:ext uri="{FF2B5EF4-FFF2-40B4-BE49-F238E27FC236}">
                <a16:creationId xmlns:a16="http://schemas.microsoft.com/office/drawing/2014/main" id="{4C6C8202-42FC-4BA5-B342-6855F7EF11DD}"/>
              </a:ext>
            </a:extLst>
          </p:cNvPr>
          <p:cNvPicPr>
            <a:picLocks noChangeAspect="1"/>
          </p:cNvPicPr>
          <p:nvPr/>
        </p:nvPicPr>
        <p:blipFill>
          <a:blip r:embed="rId4"/>
          <a:stretch>
            <a:fillRect/>
          </a:stretch>
        </p:blipFill>
        <p:spPr>
          <a:xfrm>
            <a:off x="4546620" y="1151317"/>
            <a:ext cx="7315254" cy="38125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Audio 6">
            <a:hlinkClick r:id="" action="ppaction://media"/>
            <a:extLst>
              <a:ext uri="{FF2B5EF4-FFF2-40B4-BE49-F238E27FC236}">
                <a16:creationId xmlns:a16="http://schemas.microsoft.com/office/drawing/2014/main" id="{7679503C-6C31-479E-A0E8-1DF847236F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86603424"/>
      </p:ext>
    </p:extLst>
  </p:cSld>
  <p:clrMapOvr>
    <a:masterClrMapping/>
  </p:clrMapOvr>
  <mc:AlternateContent xmlns:mc="http://schemas.openxmlformats.org/markup-compatibility/2006" xmlns:p14="http://schemas.microsoft.com/office/powerpoint/2010/main">
    <mc:Choice Requires="p14">
      <p:transition spd="slow" p14:dur="2000" advTm="30172"/>
    </mc:Choice>
    <mc:Fallback xmlns="">
      <p:transition spd="slow" advTm="30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8A3B04-B0F3-4C12-A722-52B5CF6D97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{B27CC5DE-150E-4495-9DCC-15B3A9E81A50}tf33845126_win32</Template>
  <TotalTime>169</TotalTime>
  <Words>719</Words>
  <Application>Microsoft Office PowerPoint</Application>
  <PresentationFormat>Widescreen</PresentationFormat>
  <Paragraphs>54</Paragraphs>
  <Slides>13</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Bookman Old Style</vt:lpstr>
      <vt:lpstr>Calibri</vt:lpstr>
      <vt:lpstr>Franklin Gothic Book</vt:lpstr>
      <vt:lpstr>1_RetrospectVTI</vt:lpstr>
      <vt:lpstr>SIT720 Machine Learning Project  Predicting Heart Failure Patient Survival </vt:lpstr>
      <vt:lpstr>Experiment Protocol</vt:lpstr>
      <vt:lpstr>Feature Analysis</vt:lpstr>
      <vt:lpstr>Feature Importance</vt:lpstr>
      <vt:lpstr>Default Model Building</vt:lpstr>
      <vt:lpstr>Hyper Parameter Tuning</vt:lpstr>
      <vt:lpstr>Ensemble Model</vt:lpstr>
      <vt:lpstr>Matthews Correlation Coeffiecient %</vt:lpstr>
      <vt:lpstr>F1 Score %</vt:lpstr>
      <vt:lpstr>Accuracy % </vt:lpstr>
      <vt:lpstr>True Positive % </vt:lpstr>
      <vt:lpstr>True Negative %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SIT720 Machine Learning Project  Predicting Heart Failure Patient Survival </dc:title>
  <dc:creator>MIRNA ARIVALAGAN</dc:creator>
  <cp:lastModifiedBy>MIRNA ARIVALAGAN</cp:lastModifiedBy>
  <cp:revision>2</cp:revision>
  <dcterms:created xsi:type="dcterms:W3CDTF">2021-10-11T02:42:45Z</dcterms:created>
  <dcterms:modified xsi:type="dcterms:W3CDTF">2021-10-11T05:40:45Z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